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Times New Roman" charset="1" panose="02030502070405020303"/>
      <p:regular r:id="rId19"/>
    </p:embeddedFont>
    <p:embeddedFont>
      <p:font typeface="Times New Roman Bold" charset="1" panose="02030802070405020303"/>
      <p:regular r:id="rId20"/>
    </p:embeddedFont>
    <p:embeddedFont>
      <p:font typeface="Calibri (MS)" charset="1" panose="020F0502020204030204"/>
      <p:regular r:id="rId21"/>
    </p:embeddedFont>
    <p:embeddedFont>
      <p:font typeface="Calibri (MS) Bold" charset="1" panose="020F0702030404030204"/>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kr4ZOnAI.mp4" Type="http://schemas.microsoft.com/office/2007/relationships/media"/><Relationship Id="rId2" Target="../media/image1.png" Type="http://schemas.openxmlformats.org/officeDocument/2006/relationships/image"/><Relationship Id="rId3" Target="../media/image2.png" Type="http://schemas.openxmlformats.org/officeDocument/2006/relationships/image"/><Relationship Id="rId4" Target="../media/image25.png" Type="http://schemas.openxmlformats.org/officeDocument/2006/relationships/image"/><Relationship Id="rId5" Target="../media/image26.jpeg" Type="http://schemas.openxmlformats.org/officeDocument/2006/relationships/image"/><Relationship Id="rId6" Target="../media/VAGkr8GDuGc.mp4" Type="http://schemas.openxmlformats.org/officeDocument/2006/relationships/video"/><Relationship Id="rId7" Target="../media/VAGkr8GDuGc.mp4" Type="http://schemas.microsoft.com/office/2007/relationships/media"/><Relationship Id="rId8" Target="../media/image27.jpeg" Type="http://schemas.openxmlformats.org/officeDocument/2006/relationships/image"/><Relationship Id="rId9" Target="../media/VAGkr4ZOnAI.mp4" Type="http://schemas.openxmlformats.org/officeDocument/2006/relationships/video"/></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 Id="rId6" Target="../media/image35.jpeg" Type="http://schemas.openxmlformats.org/officeDocument/2006/relationships/image"/><Relationship Id="rId7" Target="../media/image36.jpeg" Type="http://schemas.openxmlformats.org/officeDocument/2006/relationships/image"/><Relationship Id="rId8" Target="../media/image37.jpeg" Type="http://schemas.openxmlformats.org/officeDocument/2006/relationships/image"/><Relationship Id="rId9" Target="../media/image38.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8.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ksB9QT_Q.mp4" Type="http://schemas.openxmlformats.org/officeDocument/2006/relationships/video"/><Relationship Id="rId11" Target="../media/VAGksB9QT_Q.mp4" Type="http://schemas.microsoft.com/office/2007/relationships/media"/><Relationship Id="rId2" Target="../media/image1.pn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 Id="rId7" Target="../media/image17.png" Type="http://schemas.openxmlformats.org/officeDocument/2006/relationships/image"/><Relationship Id="rId8" Target="../media/image18.png" Type="http://schemas.openxmlformats.org/officeDocument/2006/relationships/image"/><Relationship Id="rId9"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078608" y="5288022"/>
            <a:ext cx="2869539" cy="3321186"/>
          </a:xfrm>
          <a:custGeom>
            <a:avLst/>
            <a:gdLst/>
            <a:ahLst/>
            <a:cxnLst/>
            <a:rect r="r" b="b" t="t" l="l"/>
            <a:pathLst>
              <a:path h="3321186" w="2869539">
                <a:moveTo>
                  <a:pt x="0" y="0"/>
                </a:moveTo>
                <a:lnTo>
                  <a:pt x="2869540" y="0"/>
                </a:lnTo>
                <a:lnTo>
                  <a:pt x="2869540" y="3321186"/>
                </a:lnTo>
                <a:lnTo>
                  <a:pt x="0" y="3321186"/>
                </a:lnTo>
                <a:lnTo>
                  <a:pt x="0" y="0"/>
                </a:lnTo>
                <a:close/>
              </a:path>
            </a:pathLst>
          </a:custGeom>
          <a:blipFill>
            <a:blip r:embed="rId2"/>
            <a:stretch>
              <a:fillRect l="-680" t="0" r="-680" b="0"/>
            </a:stretch>
          </a:blipFill>
        </p:spPr>
      </p:sp>
      <p:sp>
        <p:nvSpPr>
          <p:cNvPr name="Freeform 3" id="3" descr="IETE Hyd"/>
          <p:cNvSpPr/>
          <p:nvPr/>
        </p:nvSpPr>
        <p:spPr>
          <a:xfrm flipH="false" flipV="false" rot="0">
            <a:off x="14168486" y="5365116"/>
            <a:ext cx="2477145" cy="1928347"/>
          </a:xfrm>
          <a:custGeom>
            <a:avLst/>
            <a:gdLst/>
            <a:ahLst/>
            <a:cxnLst/>
            <a:rect r="r" b="b" t="t" l="l"/>
            <a:pathLst>
              <a:path h="1928347" w="2477145">
                <a:moveTo>
                  <a:pt x="0" y="0"/>
                </a:moveTo>
                <a:lnTo>
                  <a:pt x="2477144" y="0"/>
                </a:lnTo>
                <a:lnTo>
                  <a:pt x="2477144" y="1928347"/>
                </a:lnTo>
                <a:lnTo>
                  <a:pt x="0" y="1928347"/>
                </a:lnTo>
                <a:lnTo>
                  <a:pt x="0" y="0"/>
                </a:lnTo>
                <a:close/>
              </a:path>
            </a:pathLst>
          </a:custGeom>
          <a:blipFill>
            <a:blip r:embed="rId3"/>
            <a:stretch>
              <a:fillRect l="0" t="0" r="0" b="-20903"/>
            </a:stretch>
          </a:blipFill>
        </p:spPr>
      </p:sp>
      <p:grpSp>
        <p:nvGrpSpPr>
          <p:cNvPr name="Group 4" id="4"/>
          <p:cNvGrpSpPr/>
          <p:nvPr/>
        </p:nvGrpSpPr>
        <p:grpSpPr>
          <a:xfrm rot="0">
            <a:off x="942680" y="9360816"/>
            <a:ext cx="16402640" cy="784830"/>
            <a:chOff x="0" y="0"/>
            <a:chExt cx="21870186" cy="1046440"/>
          </a:xfrm>
        </p:grpSpPr>
        <p:sp>
          <p:nvSpPr>
            <p:cNvPr name="Freeform 5" id="5"/>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6" id="6"/>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RAECC-2025@GIFT                                                            Paper ID-09</a:t>
              </a:r>
            </a:p>
          </p:txBody>
        </p:sp>
      </p:grpSp>
      <p:grpSp>
        <p:nvGrpSpPr>
          <p:cNvPr name="Group 7" id="7"/>
          <p:cNvGrpSpPr/>
          <p:nvPr/>
        </p:nvGrpSpPr>
        <p:grpSpPr>
          <a:xfrm rot="0">
            <a:off x="509048" y="640449"/>
            <a:ext cx="17208632" cy="3877984"/>
            <a:chOff x="0" y="0"/>
            <a:chExt cx="22944842" cy="5170646"/>
          </a:xfrm>
        </p:grpSpPr>
        <p:sp>
          <p:nvSpPr>
            <p:cNvPr name="Freeform 8" id="8"/>
            <p:cNvSpPr/>
            <p:nvPr/>
          </p:nvSpPr>
          <p:spPr>
            <a:xfrm flipH="false" flipV="false" rot="0">
              <a:off x="0" y="0"/>
              <a:ext cx="22944841" cy="5170646"/>
            </a:xfrm>
            <a:custGeom>
              <a:avLst/>
              <a:gdLst/>
              <a:ahLst/>
              <a:cxnLst/>
              <a:rect r="r" b="b" t="t" l="l"/>
              <a:pathLst>
                <a:path h="5170646" w="22944841">
                  <a:moveTo>
                    <a:pt x="0" y="0"/>
                  </a:moveTo>
                  <a:lnTo>
                    <a:pt x="22944841" y="0"/>
                  </a:lnTo>
                  <a:lnTo>
                    <a:pt x="22944841" y="5170646"/>
                  </a:lnTo>
                  <a:lnTo>
                    <a:pt x="0" y="5170646"/>
                  </a:lnTo>
                  <a:close/>
                </a:path>
              </a:pathLst>
            </a:custGeom>
            <a:solidFill>
              <a:srgbClr val="000000">
                <a:alpha val="0"/>
              </a:srgbClr>
            </a:solidFill>
          </p:spPr>
        </p:sp>
        <p:sp>
          <p:nvSpPr>
            <p:cNvPr name="TextBox 9" id="9"/>
            <p:cNvSpPr txBox="true"/>
            <p:nvPr/>
          </p:nvSpPr>
          <p:spPr>
            <a:xfrm>
              <a:off x="0" y="-95250"/>
              <a:ext cx="22944842" cy="5265896"/>
            </a:xfrm>
            <a:prstGeom prst="rect">
              <a:avLst/>
            </a:prstGeom>
          </p:spPr>
          <p:txBody>
            <a:bodyPr anchor="t" rtlCol="false" tIns="0" lIns="0" bIns="0" rIns="0"/>
            <a:lstStyle/>
            <a:p>
              <a:pPr algn="ctr">
                <a:lnSpc>
                  <a:spcPts val="5759"/>
                </a:lnSpc>
              </a:pPr>
              <a:r>
                <a:rPr lang="en-US" sz="4800" b="true">
                  <a:solidFill>
                    <a:srgbClr val="002060"/>
                  </a:solidFill>
                  <a:latin typeface="Times New Roman Bold"/>
                  <a:ea typeface="Times New Roman Bold"/>
                  <a:cs typeface="Times New Roman Bold"/>
                  <a:sym typeface="Times New Roman Bold"/>
                </a:rPr>
                <a:t>RAECC-2025</a:t>
              </a:r>
            </a:p>
            <a:p>
              <a:pPr algn="ctr">
                <a:lnSpc>
                  <a:spcPts val="5040"/>
                </a:lnSpc>
              </a:pPr>
              <a:r>
                <a:rPr lang="en-US" sz="4200" b="true">
                  <a:solidFill>
                    <a:srgbClr val="002060"/>
                  </a:solidFill>
                  <a:latin typeface="Times New Roman Bold"/>
                  <a:ea typeface="Times New Roman Bold"/>
                  <a:cs typeface="Times New Roman Bold"/>
                  <a:sym typeface="Times New Roman Bold"/>
                </a:rPr>
                <a:t> National Conference </a:t>
              </a:r>
            </a:p>
            <a:p>
              <a:pPr algn="ctr">
                <a:lnSpc>
                  <a:spcPts val="5040"/>
                </a:lnSpc>
              </a:pPr>
              <a:r>
                <a:rPr lang="en-US" sz="4200" b="true">
                  <a:solidFill>
                    <a:srgbClr val="002060"/>
                  </a:solidFill>
                  <a:latin typeface="Times New Roman Bold"/>
                  <a:ea typeface="Times New Roman Bold"/>
                  <a:cs typeface="Times New Roman Bold"/>
                  <a:sym typeface="Times New Roman Bold"/>
                </a:rPr>
                <a:t>on </a:t>
              </a:r>
            </a:p>
            <a:p>
              <a:pPr algn="ctr">
                <a:lnSpc>
                  <a:spcPts val="5040"/>
                </a:lnSpc>
              </a:pPr>
              <a:r>
                <a:rPr lang="en-US" sz="4200" b="true">
                  <a:solidFill>
                    <a:srgbClr val="00B050"/>
                  </a:solidFill>
                  <a:latin typeface="Times New Roman Bold"/>
                  <a:ea typeface="Times New Roman Bold"/>
                  <a:cs typeface="Times New Roman Bold"/>
                  <a:sym typeface="Times New Roman Bold"/>
                </a:rPr>
                <a:t>Recent Advancements in Electronics, Communication and Computing </a:t>
              </a:r>
            </a:p>
            <a:p>
              <a:pPr algn="ctr">
                <a:lnSpc>
                  <a:spcPts val="5040"/>
                </a:lnSpc>
              </a:pPr>
              <a:r>
                <a:rPr lang="en-US" sz="4200" b="true">
                  <a:solidFill>
                    <a:srgbClr val="7030A0"/>
                  </a:solidFill>
                  <a:latin typeface="Times New Roman Bold"/>
                  <a:ea typeface="Times New Roman Bold"/>
                  <a:cs typeface="Times New Roman Bold"/>
                  <a:sym typeface="Times New Roman Bold"/>
                </a:rPr>
                <a:t>15-16 April, 2025</a:t>
              </a:r>
            </a:p>
            <a:p>
              <a:pPr algn="ctr">
                <a:lnSpc>
                  <a:spcPts val="5040"/>
                </a:lnSpc>
              </a:pPr>
            </a:p>
          </p:txBody>
        </p:sp>
      </p:grpSp>
      <p:grpSp>
        <p:nvGrpSpPr>
          <p:cNvPr name="Group 10" id="10"/>
          <p:cNvGrpSpPr/>
          <p:nvPr/>
        </p:nvGrpSpPr>
        <p:grpSpPr>
          <a:xfrm rot="0">
            <a:off x="5265830" y="5977719"/>
            <a:ext cx="8584972" cy="2631489"/>
            <a:chOff x="0" y="0"/>
            <a:chExt cx="11446630" cy="3508652"/>
          </a:xfrm>
        </p:grpSpPr>
        <p:sp>
          <p:nvSpPr>
            <p:cNvPr name="Freeform 11" id="11"/>
            <p:cNvSpPr/>
            <p:nvPr/>
          </p:nvSpPr>
          <p:spPr>
            <a:xfrm flipH="false" flipV="false" rot="0">
              <a:off x="0" y="0"/>
              <a:ext cx="11446630" cy="3508652"/>
            </a:xfrm>
            <a:custGeom>
              <a:avLst/>
              <a:gdLst/>
              <a:ahLst/>
              <a:cxnLst/>
              <a:rect r="r" b="b" t="t" l="l"/>
              <a:pathLst>
                <a:path h="3508652" w="11446630">
                  <a:moveTo>
                    <a:pt x="0" y="0"/>
                  </a:moveTo>
                  <a:lnTo>
                    <a:pt x="11446630" y="0"/>
                  </a:lnTo>
                  <a:lnTo>
                    <a:pt x="11446630" y="3508652"/>
                  </a:lnTo>
                  <a:lnTo>
                    <a:pt x="0" y="3508652"/>
                  </a:lnTo>
                  <a:close/>
                </a:path>
              </a:pathLst>
            </a:custGeom>
            <a:solidFill>
              <a:srgbClr val="000000">
                <a:alpha val="0"/>
              </a:srgbClr>
            </a:solidFill>
          </p:spPr>
        </p:sp>
        <p:sp>
          <p:nvSpPr>
            <p:cNvPr name="TextBox 12" id="12"/>
            <p:cNvSpPr txBox="true"/>
            <p:nvPr/>
          </p:nvSpPr>
          <p:spPr>
            <a:xfrm>
              <a:off x="0" y="-57150"/>
              <a:ext cx="11446630" cy="3565802"/>
            </a:xfrm>
            <a:prstGeom prst="rect">
              <a:avLst/>
            </a:prstGeom>
          </p:spPr>
          <p:txBody>
            <a:bodyPr anchor="t" rtlCol="false" tIns="0" lIns="0" bIns="0" rIns="0"/>
            <a:lstStyle/>
            <a:p>
              <a:pPr algn="l">
                <a:lnSpc>
                  <a:spcPts val="3240"/>
                </a:lnSpc>
              </a:pPr>
              <a:r>
                <a:rPr lang="en-US" sz="2700">
                  <a:solidFill>
                    <a:srgbClr val="000000"/>
                  </a:solidFill>
                  <a:latin typeface="Calibri (MS)"/>
                  <a:ea typeface="Calibri (MS)"/>
                  <a:cs typeface="Calibri (MS)"/>
                  <a:sym typeface="Calibri (MS)"/>
                </a:rPr>
                <a:t>Paper Title: </a:t>
              </a:r>
              <a:r>
                <a:rPr lang="en-US" sz="2700" b="true">
                  <a:solidFill>
                    <a:srgbClr val="000000"/>
                  </a:solidFill>
                  <a:latin typeface="Calibri (MS) Bold"/>
                  <a:ea typeface="Calibri (MS) Bold"/>
                  <a:cs typeface="Calibri (MS) Bold"/>
                  <a:sym typeface="Calibri (MS) Bold"/>
                </a:rPr>
                <a:t>Revolutionizing Tumor Detection with Hybrid Deep Learning Models Integrating MRI and CT Modalities </a:t>
              </a:r>
            </a:p>
            <a:p>
              <a:pPr algn="l">
                <a:lnSpc>
                  <a:spcPts val="3240"/>
                </a:lnSpc>
              </a:pPr>
              <a:r>
                <a:rPr lang="en-US" sz="2700">
                  <a:solidFill>
                    <a:srgbClr val="000000"/>
                  </a:solidFill>
                  <a:latin typeface="Times New Roman"/>
                  <a:ea typeface="Times New Roman"/>
                  <a:cs typeface="Times New Roman"/>
                  <a:sym typeface="Times New Roman"/>
                </a:rPr>
                <a:t>Paper ID:</a:t>
              </a:r>
              <a:r>
                <a:rPr lang="en-US" sz="2700" b="true">
                  <a:solidFill>
                    <a:srgbClr val="000000"/>
                  </a:solidFill>
                  <a:latin typeface="Times New Roman Bold"/>
                  <a:ea typeface="Times New Roman Bold"/>
                  <a:cs typeface="Times New Roman Bold"/>
                  <a:sym typeface="Times New Roman Bold"/>
                </a:rPr>
                <a:t>09</a:t>
              </a:r>
            </a:p>
            <a:p>
              <a:pPr algn="l">
                <a:lnSpc>
                  <a:spcPts val="3240"/>
                </a:lnSpc>
              </a:pPr>
              <a:r>
                <a:rPr lang="en-US" sz="2700">
                  <a:solidFill>
                    <a:srgbClr val="000000"/>
                  </a:solidFill>
                  <a:latin typeface="Times New Roman"/>
                  <a:ea typeface="Times New Roman"/>
                  <a:cs typeface="Times New Roman"/>
                  <a:sym typeface="Times New Roman"/>
                </a:rPr>
                <a:t>Presented by: Manohar Kumar Sah &amp; Prakash Sahoo</a:t>
              </a:r>
            </a:p>
            <a:p>
              <a:pPr algn="l">
                <a:lnSpc>
                  <a:spcPts val="3240"/>
                </a:lnSpc>
              </a:pPr>
              <a:r>
                <a:rPr lang="en-US" sz="2700">
                  <a:solidFill>
                    <a:srgbClr val="000000"/>
                  </a:solidFill>
                  <a:latin typeface="Times New Roman"/>
                  <a:ea typeface="Times New Roman"/>
                  <a:cs typeface="Times New Roman"/>
                  <a:sym typeface="Times New Roman"/>
                </a:rPr>
                <a:t>Mentor : Purabi Chanda</a:t>
              </a:r>
            </a:p>
            <a:p>
              <a:pPr algn="l">
                <a:lnSpc>
                  <a:spcPts val="3240"/>
                </a:lnSpc>
              </a:pPr>
              <a:r>
                <a:rPr lang="en-US" sz="2700">
                  <a:solidFill>
                    <a:srgbClr val="000000"/>
                  </a:solidFill>
                  <a:latin typeface="Times New Roman"/>
                  <a:ea typeface="Times New Roman"/>
                  <a:cs typeface="Times New Roman"/>
                  <a:sym typeface="Times New Roman"/>
                </a:rPr>
                <a:t>Name of College/Organization: </a:t>
              </a:r>
              <a:r>
                <a:rPr lang="en-US" sz="2700" b="true">
                  <a:solidFill>
                    <a:srgbClr val="000000"/>
                  </a:solidFill>
                  <a:latin typeface="Times New Roman Bold"/>
                  <a:ea typeface="Times New Roman Bold"/>
                  <a:cs typeface="Times New Roman Bold"/>
                  <a:sym typeface="Times New Roman Bold"/>
                </a:rPr>
                <a:t>GIFT BBSR</a:t>
              </a:r>
            </a:p>
          </p:txBody>
        </p:sp>
      </p:grpSp>
      <p:grpSp>
        <p:nvGrpSpPr>
          <p:cNvPr name="Group 13" id="13"/>
          <p:cNvGrpSpPr/>
          <p:nvPr/>
        </p:nvGrpSpPr>
        <p:grpSpPr>
          <a:xfrm rot="0">
            <a:off x="1717572" y="4595524"/>
            <a:ext cx="3591614" cy="692497"/>
            <a:chOff x="0" y="0"/>
            <a:chExt cx="4788818" cy="923330"/>
          </a:xfrm>
        </p:grpSpPr>
        <p:sp>
          <p:nvSpPr>
            <p:cNvPr name="Freeform 14" id="14"/>
            <p:cNvSpPr/>
            <p:nvPr/>
          </p:nvSpPr>
          <p:spPr>
            <a:xfrm flipH="false" flipV="false" rot="0">
              <a:off x="0" y="0"/>
              <a:ext cx="4788818" cy="923330"/>
            </a:xfrm>
            <a:custGeom>
              <a:avLst/>
              <a:gdLst/>
              <a:ahLst/>
              <a:cxnLst/>
              <a:rect r="r" b="b" t="t" l="l"/>
              <a:pathLst>
                <a:path h="923330" w="4788818">
                  <a:moveTo>
                    <a:pt x="0" y="0"/>
                  </a:moveTo>
                  <a:lnTo>
                    <a:pt x="4788818" y="0"/>
                  </a:lnTo>
                  <a:lnTo>
                    <a:pt x="4788818" y="923330"/>
                  </a:lnTo>
                  <a:lnTo>
                    <a:pt x="0" y="923330"/>
                  </a:lnTo>
                  <a:close/>
                </a:path>
              </a:pathLst>
            </a:custGeom>
            <a:solidFill>
              <a:srgbClr val="000000">
                <a:alpha val="0"/>
              </a:srgbClr>
            </a:solidFill>
          </p:spPr>
        </p:sp>
        <p:sp>
          <p:nvSpPr>
            <p:cNvPr name="TextBox 15" id="15"/>
            <p:cNvSpPr txBox="true"/>
            <p:nvPr/>
          </p:nvSpPr>
          <p:spPr>
            <a:xfrm>
              <a:off x="0" y="-76200"/>
              <a:ext cx="4788818" cy="999530"/>
            </a:xfrm>
            <a:prstGeom prst="rect">
              <a:avLst/>
            </a:prstGeom>
          </p:spPr>
          <p:txBody>
            <a:bodyPr anchor="t" rtlCol="false" tIns="0" lIns="0" bIns="0" rIns="0"/>
            <a:lstStyle/>
            <a:p>
              <a:pPr algn="ctr">
                <a:lnSpc>
                  <a:spcPts val="4320"/>
                </a:lnSpc>
              </a:pPr>
              <a:r>
                <a:rPr lang="en-US" sz="3600" b="true">
                  <a:solidFill>
                    <a:srgbClr val="000000"/>
                  </a:solidFill>
                  <a:latin typeface="Times New Roman Bold"/>
                  <a:ea typeface="Times New Roman Bold"/>
                  <a:cs typeface="Times New Roman Bold"/>
                  <a:sym typeface="Times New Roman Bold"/>
                </a:rPr>
                <a:t>Organized by</a:t>
              </a:r>
            </a:p>
          </p:txBody>
        </p:sp>
      </p:grpSp>
      <p:grpSp>
        <p:nvGrpSpPr>
          <p:cNvPr name="Group 16" id="16"/>
          <p:cNvGrpSpPr/>
          <p:nvPr/>
        </p:nvGrpSpPr>
        <p:grpSpPr>
          <a:xfrm rot="0">
            <a:off x="13372978" y="4595526"/>
            <a:ext cx="4344701" cy="692498"/>
            <a:chOff x="0" y="0"/>
            <a:chExt cx="5792934" cy="923330"/>
          </a:xfrm>
        </p:grpSpPr>
        <p:sp>
          <p:nvSpPr>
            <p:cNvPr name="Freeform 17" id="17"/>
            <p:cNvSpPr/>
            <p:nvPr/>
          </p:nvSpPr>
          <p:spPr>
            <a:xfrm flipH="false" flipV="false" rot="0">
              <a:off x="0" y="0"/>
              <a:ext cx="5792934" cy="923330"/>
            </a:xfrm>
            <a:custGeom>
              <a:avLst/>
              <a:gdLst/>
              <a:ahLst/>
              <a:cxnLst/>
              <a:rect r="r" b="b" t="t" l="l"/>
              <a:pathLst>
                <a:path h="923330" w="5792934">
                  <a:moveTo>
                    <a:pt x="0" y="0"/>
                  </a:moveTo>
                  <a:lnTo>
                    <a:pt x="5792934" y="0"/>
                  </a:lnTo>
                  <a:lnTo>
                    <a:pt x="5792934" y="923330"/>
                  </a:lnTo>
                  <a:lnTo>
                    <a:pt x="0" y="923330"/>
                  </a:lnTo>
                  <a:close/>
                </a:path>
              </a:pathLst>
            </a:custGeom>
            <a:solidFill>
              <a:srgbClr val="000000">
                <a:alpha val="0"/>
              </a:srgbClr>
            </a:solidFill>
          </p:spPr>
        </p:sp>
        <p:sp>
          <p:nvSpPr>
            <p:cNvPr name="TextBox 18" id="18"/>
            <p:cNvSpPr txBox="true"/>
            <p:nvPr/>
          </p:nvSpPr>
          <p:spPr>
            <a:xfrm>
              <a:off x="0" y="-76200"/>
              <a:ext cx="5792934" cy="999530"/>
            </a:xfrm>
            <a:prstGeom prst="rect">
              <a:avLst/>
            </a:prstGeom>
          </p:spPr>
          <p:txBody>
            <a:bodyPr anchor="t" rtlCol="false" tIns="0" lIns="0" bIns="0" rIns="0"/>
            <a:lstStyle/>
            <a:p>
              <a:pPr algn="ctr">
                <a:lnSpc>
                  <a:spcPts val="4320"/>
                </a:lnSpc>
              </a:pPr>
              <a:r>
                <a:rPr lang="en-US" sz="3600" b="true">
                  <a:solidFill>
                    <a:srgbClr val="000000"/>
                  </a:solidFill>
                  <a:latin typeface="Times New Roman Bold"/>
                  <a:ea typeface="Times New Roman Bold"/>
                  <a:cs typeface="Times New Roman Bold"/>
                  <a:sym typeface="Times New Roman Bold"/>
                </a:rPr>
                <a:t>In Association with</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4038" y="691298"/>
            <a:ext cx="13716000" cy="1243478"/>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Hybrid Approach</a:t>
              </a:r>
            </a:p>
          </p:txBody>
        </p:sp>
      </p:grpSp>
      <p:sp>
        <p:nvSpPr>
          <p:cNvPr name="Freeform 5" id="5"/>
          <p:cNvSpPr/>
          <p:nvPr/>
        </p:nvSpPr>
        <p:spPr>
          <a:xfrm flipH="false" flipV="false" rot="0">
            <a:off x="147039" y="348864"/>
            <a:ext cx="2015490" cy="2289298"/>
          </a:xfrm>
          <a:custGeom>
            <a:avLst/>
            <a:gdLst/>
            <a:ahLst/>
            <a:cxnLst/>
            <a:rect r="r" b="b" t="t" l="l"/>
            <a:pathLst>
              <a:path h="2289298" w="2015490">
                <a:moveTo>
                  <a:pt x="0" y="0"/>
                </a:moveTo>
                <a:lnTo>
                  <a:pt x="2015490" y="0"/>
                </a:lnTo>
                <a:lnTo>
                  <a:pt x="2015490" y="2289298"/>
                </a:lnTo>
                <a:lnTo>
                  <a:pt x="0" y="2289298"/>
                </a:lnTo>
                <a:lnTo>
                  <a:pt x="0" y="0"/>
                </a:lnTo>
                <a:close/>
              </a:path>
            </a:pathLst>
          </a:custGeom>
          <a:blipFill>
            <a:blip r:embed="rId2"/>
            <a:stretch>
              <a:fillRect l="0" t="0" r="0" b="-527"/>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sp>
        <p:nvSpPr>
          <p:cNvPr name="Freeform 10" id="10"/>
          <p:cNvSpPr/>
          <p:nvPr/>
        </p:nvSpPr>
        <p:spPr>
          <a:xfrm flipH="false" flipV="false" rot="0">
            <a:off x="5443897" y="3789037"/>
            <a:ext cx="7872609" cy="5312953"/>
          </a:xfrm>
          <a:custGeom>
            <a:avLst/>
            <a:gdLst/>
            <a:ahLst/>
            <a:cxnLst/>
            <a:rect r="r" b="b" t="t" l="l"/>
            <a:pathLst>
              <a:path h="5312953" w="7872609">
                <a:moveTo>
                  <a:pt x="0" y="0"/>
                </a:moveTo>
                <a:lnTo>
                  <a:pt x="7872609" y="0"/>
                </a:lnTo>
                <a:lnTo>
                  <a:pt x="7872609" y="5312953"/>
                </a:lnTo>
                <a:lnTo>
                  <a:pt x="0" y="5312953"/>
                </a:lnTo>
                <a:lnTo>
                  <a:pt x="0" y="0"/>
                </a:lnTo>
                <a:close/>
              </a:path>
            </a:pathLst>
          </a:custGeom>
          <a:blipFill>
            <a:blip r:embed="rId4"/>
            <a:stretch>
              <a:fillRect l="0" t="-7880" r="0" b="0"/>
            </a:stretch>
          </a:blipFill>
        </p:spPr>
      </p:sp>
      <p:grpSp>
        <p:nvGrpSpPr>
          <p:cNvPr name="Group 11" id="11"/>
          <p:cNvGrpSpPr/>
          <p:nvPr/>
        </p:nvGrpSpPr>
        <p:grpSpPr>
          <a:xfrm rot="0">
            <a:off x="3023234" y="2267684"/>
            <a:ext cx="11357610" cy="1262528"/>
            <a:chOff x="0" y="0"/>
            <a:chExt cx="15143480" cy="1683370"/>
          </a:xfrm>
        </p:grpSpPr>
        <p:sp>
          <p:nvSpPr>
            <p:cNvPr name="Freeform 12" id="12"/>
            <p:cNvSpPr/>
            <p:nvPr/>
          </p:nvSpPr>
          <p:spPr>
            <a:xfrm flipH="false" flipV="false" rot="0">
              <a:off x="12700" y="12700"/>
              <a:ext cx="15118080" cy="1657985"/>
            </a:xfrm>
            <a:custGeom>
              <a:avLst/>
              <a:gdLst/>
              <a:ahLst/>
              <a:cxnLst/>
              <a:rect r="r" b="b" t="t" l="l"/>
              <a:pathLst>
                <a:path h="1657985" w="15118080">
                  <a:moveTo>
                    <a:pt x="0" y="276352"/>
                  </a:moveTo>
                  <a:cubicBezTo>
                    <a:pt x="0" y="123698"/>
                    <a:pt x="125349" y="0"/>
                    <a:pt x="280035" y="0"/>
                  </a:cubicBezTo>
                  <a:lnTo>
                    <a:pt x="14838045" y="0"/>
                  </a:lnTo>
                  <a:cubicBezTo>
                    <a:pt x="14992731" y="0"/>
                    <a:pt x="15118080" y="123698"/>
                    <a:pt x="15118080" y="276352"/>
                  </a:cubicBezTo>
                  <a:lnTo>
                    <a:pt x="15118080" y="1381633"/>
                  </a:lnTo>
                  <a:cubicBezTo>
                    <a:pt x="15118080" y="1534287"/>
                    <a:pt x="14992731" y="1657985"/>
                    <a:pt x="14838045" y="1657985"/>
                  </a:cubicBezTo>
                  <a:lnTo>
                    <a:pt x="280035" y="1657985"/>
                  </a:lnTo>
                  <a:cubicBezTo>
                    <a:pt x="125349" y="1657985"/>
                    <a:pt x="0" y="1534287"/>
                    <a:pt x="0" y="1381633"/>
                  </a:cubicBezTo>
                  <a:close/>
                </a:path>
              </a:pathLst>
            </a:custGeom>
            <a:solidFill>
              <a:srgbClr val="FFFFFF"/>
            </a:solidFill>
          </p:spPr>
        </p:sp>
        <p:sp>
          <p:nvSpPr>
            <p:cNvPr name="Freeform 13" id="13"/>
            <p:cNvSpPr/>
            <p:nvPr/>
          </p:nvSpPr>
          <p:spPr>
            <a:xfrm flipH="false" flipV="false" rot="0">
              <a:off x="0" y="0"/>
              <a:ext cx="15143480" cy="1683385"/>
            </a:xfrm>
            <a:custGeom>
              <a:avLst/>
              <a:gdLst/>
              <a:ahLst/>
              <a:cxnLst/>
              <a:rect r="r" b="b" t="t" l="l"/>
              <a:pathLst>
                <a:path h="1683385" w="15143480">
                  <a:moveTo>
                    <a:pt x="0" y="289052"/>
                  </a:moveTo>
                  <a:cubicBezTo>
                    <a:pt x="0" y="129286"/>
                    <a:pt x="131191" y="0"/>
                    <a:pt x="292735" y="0"/>
                  </a:cubicBezTo>
                  <a:lnTo>
                    <a:pt x="14850745" y="0"/>
                  </a:lnTo>
                  <a:lnTo>
                    <a:pt x="14850745" y="12700"/>
                  </a:lnTo>
                  <a:lnTo>
                    <a:pt x="14850745" y="0"/>
                  </a:lnTo>
                  <a:cubicBezTo>
                    <a:pt x="15012288" y="0"/>
                    <a:pt x="15143480" y="129286"/>
                    <a:pt x="15143480" y="289052"/>
                  </a:cubicBezTo>
                  <a:lnTo>
                    <a:pt x="15130780" y="289052"/>
                  </a:lnTo>
                  <a:lnTo>
                    <a:pt x="15143480" y="289052"/>
                  </a:lnTo>
                  <a:lnTo>
                    <a:pt x="15143480" y="1394333"/>
                  </a:lnTo>
                  <a:lnTo>
                    <a:pt x="15130780" y="1394333"/>
                  </a:lnTo>
                  <a:lnTo>
                    <a:pt x="15143480" y="1394333"/>
                  </a:lnTo>
                  <a:cubicBezTo>
                    <a:pt x="15143480" y="1554099"/>
                    <a:pt x="15012288" y="1683385"/>
                    <a:pt x="14850745" y="1683385"/>
                  </a:cubicBezTo>
                  <a:lnTo>
                    <a:pt x="14850745" y="1670685"/>
                  </a:lnTo>
                  <a:lnTo>
                    <a:pt x="14850745" y="1683385"/>
                  </a:lnTo>
                  <a:lnTo>
                    <a:pt x="292735" y="1683385"/>
                  </a:lnTo>
                  <a:lnTo>
                    <a:pt x="292735" y="1670685"/>
                  </a:lnTo>
                  <a:lnTo>
                    <a:pt x="292735" y="1683385"/>
                  </a:lnTo>
                  <a:cubicBezTo>
                    <a:pt x="131191" y="1683385"/>
                    <a:pt x="0" y="1554099"/>
                    <a:pt x="0" y="1394333"/>
                  </a:cubicBezTo>
                  <a:lnTo>
                    <a:pt x="0" y="289052"/>
                  </a:lnTo>
                  <a:lnTo>
                    <a:pt x="12700" y="289052"/>
                  </a:lnTo>
                  <a:lnTo>
                    <a:pt x="0" y="289052"/>
                  </a:lnTo>
                  <a:moveTo>
                    <a:pt x="25400" y="289052"/>
                  </a:moveTo>
                  <a:lnTo>
                    <a:pt x="25400" y="1394333"/>
                  </a:lnTo>
                  <a:lnTo>
                    <a:pt x="12700" y="1394333"/>
                  </a:lnTo>
                  <a:lnTo>
                    <a:pt x="25400" y="1394333"/>
                  </a:lnTo>
                  <a:cubicBezTo>
                    <a:pt x="25400" y="1539748"/>
                    <a:pt x="144907" y="1657985"/>
                    <a:pt x="292735" y="1657985"/>
                  </a:cubicBezTo>
                  <a:lnTo>
                    <a:pt x="14850745" y="1657985"/>
                  </a:lnTo>
                  <a:cubicBezTo>
                    <a:pt x="14998573" y="1657985"/>
                    <a:pt x="15118080" y="1539748"/>
                    <a:pt x="15118080" y="1394333"/>
                  </a:cubicBezTo>
                  <a:lnTo>
                    <a:pt x="15118080" y="289052"/>
                  </a:lnTo>
                  <a:cubicBezTo>
                    <a:pt x="15118080" y="143637"/>
                    <a:pt x="14998573" y="25400"/>
                    <a:pt x="14850745" y="25400"/>
                  </a:cubicBezTo>
                  <a:lnTo>
                    <a:pt x="292735" y="25400"/>
                  </a:lnTo>
                  <a:lnTo>
                    <a:pt x="292735" y="12700"/>
                  </a:lnTo>
                  <a:lnTo>
                    <a:pt x="292735" y="25400"/>
                  </a:lnTo>
                  <a:cubicBezTo>
                    <a:pt x="144907" y="25400"/>
                    <a:pt x="25400" y="143637"/>
                    <a:pt x="25400" y="289052"/>
                  </a:cubicBezTo>
                  <a:close/>
                </a:path>
              </a:pathLst>
            </a:custGeom>
            <a:solidFill>
              <a:srgbClr val="002060"/>
            </a:solidFill>
          </p:spPr>
        </p:sp>
        <p:sp>
          <p:nvSpPr>
            <p:cNvPr name="TextBox 14" id="14"/>
            <p:cNvSpPr txBox="true"/>
            <p:nvPr/>
          </p:nvSpPr>
          <p:spPr>
            <a:xfrm>
              <a:off x="0" y="-47625"/>
              <a:ext cx="15143480" cy="1730995"/>
            </a:xfrm>
            <a:prstGeom prst="rect">
              <a:avLst/>
            </a:prstGeom>
          </p:spPr>
          <p:txBody>
            <a:bodyPr anchor="ctr" rtlCol="false" tIns="50800" lIns="50800" bIns="50800" rIns="50800"/>
            <a:lstStyle/>
            <a:p>
              <a:pPr algn="ctr">
                <a:lnSpc>
                  <a:spcPts val="2519"/>
                </a:lnSpc>
              </a:pPr>
              <a:r>
                <a:rPr lang="en-US" sz="2099">
                  <a:solidFill>
                    <a:srgbClr val="000000"/>
                  </a:solidFill>
                  <a:latin typeface="Calibri (MS)"/>
                  <a:ea typeface="Calibri (MS)"/>
                  <a:cs typeface="Calibri (MS)"/>
                  <a:sym typeface="Calibri (MS)"/>
                </a:rPr>
                <a:t>The hybrid model integrates U-Net++ for precise MRI-based tumor segmentation and a Swin Transformer for CT scan classification. By combining spatial segmentation with global contextual classification, it enhances diagnostic reliability and leverages the strengths of both imaging modalities.</a:t>
              </a:r>
            </a:p>
          </p:txBody>
        </p:sp>
      </p:grpSp>
      <p:pic>
        <p:nvPicPr>
          <p:cNvPr name="Picture 15" id="15">
            <a:hlinkClick action="ppaction://media"/>
          </p:cNvPr>
          <p:cNvPicPr>
            <a:picLocks noChangeAspect="true"/>
          </p:cNvPicPr>
          <p:nvPr>
            <a:videoFile r:link="rId6"/>
            <p:extLst>
              <p:ext uri="{DAA4B4D4-6D71-4841-9C94-3DE7FCFB9230}">
                <p14:media xmlns:p14="http://schemas.microsoft.com/office/powerpoint/2010/main" r:embed="rId7"/>
              </p:ext>
            </p:extLst>
          </p:nvPr>
        </p:nvPicPr>
        <p:blipFill>
          <a:blip r:embed="rId5"/>
          <a:srcRect l="0" t="0" r="0" b="0"/>
          <a:stretch>
            <a:fillRect/>
          </a:stretch>
        </p:blipFill>
        <p:spPr>
          <a:xfrm flipH="false" flipV="false" rot="0">
            <a:off x="5868545" y="4953809"/>
            <a:ext cx="1519576" cy="1870247"/>
          </a:xfrm>
          <a:prstGeom prst="rect">
            <a:avLst/>
          </a:prstGeom>
        </p:spPr>
      </p:pic>
      <p:pic>
        <p:nvPicPr>
          <p:cNvPr name="Picture 16" id="16">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6861" b="0"/>
          <a:stretch>
            <a:fillRect/>
          </a:stretch>
        </p:blipFill>
        <p:spPr>
          <a:xfrm flipH="false" flipV="false" rot="5400000">
            <a:off x="10904668" y="5010710"/>
            <a:ext cx="2181999" cy="1444693"/>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15"/>
                </p:tgtEl>
              </p:cMediaNode>
            </p:video>
            <p:video>
              <p:cMediaNode vol="0">
                <p:cTn fill="hold" display="false">
                  <p:stCondLst>
                    <p:cond delay="indefinite"/>
                  </p:stCondLst>
                </p:cTn>
                <p:tgtEl>
                  <p:spTgt spid="16"/>
                </p:tgtEl>
              </p:cMediaNode>
            </p:video>
          </p:childTnLst>
        </p:cTn>
      </p:par>
    </p:tnLst>
  </p:timing>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09470" y="1033734"/>
            <a:ext cx="13716000" cy="1243477"/>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Results and Discussion</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sp>
        <p:nvSpPr>
          <p:cNvPr name="Freeform 10" id="10"/>
          <p:cNvSpPr/>
          <p:nvPr/>
        </p:nvSpPr>
        <p:spPr>
          <a:xfrm flipH="false" flipV="false" rot="0">
            <a:off x="1154784" y="3377344"/>
            <a:ext cx="6149037" cy="4270164"/>
          </a:xfrm>
          <a:custGeom>
            <a:avLst/>
            <a:gdLst/>
            <a:ahLst/>
            <a:cxnLst/>
            <a:rect r="r" b="b" t="t" l="l"/>
            <a:pathLst>
              <a:path h="4270164" w="6149037">
                <a:moveTo>
                  <a:pt x="0" y="0"/>
                </a:moveTo>
                <a:lnTo>
                  <a:pt x="6149037" y="0"/>
                </a:lnTo>
                <a:lnTo>
                  <a:pt x="6149037" y="4270164"/>
                </a:lnTo>
                <a:lnTo>
                  <a:pt x="0" y="4270164"/>
                </a:lnTo>
                <a:lnTo>
                  <a:pt x="0" y="0"/>
                </a:lnTo>
                <a:close/>
              </a:path>
            </a:pathLst>
          </a:custGeom>
          <a:blipFill>
            <a:blip r:embed="rId4"/>
            <a:stretch>
              <a:fillRect l="0" t="0" r="0" b="0"/>
            </a:stretch>
          </a:blipFill>
        </p:spPr>
      </p:sp>
      <p:sp>
        <p:nvSpPr>
          <p:cNvPr name="Freeform 11" id="11"/>
          <p:cNvSpPr/>
          <p:nvPr/>
        </p:nvSpPr>
        <p:spPr>
          <a:xfrm flipH="false" flipV="false" rot="0">
            <a:off x="7755552" y="2661442"/>
            <a:ext cx="5489622" cy="3358357"/>
          </a:xfrm>
          <a:custGeom>
            <a:avLst/>
            <a:gdLst/>
            <a:ahLst/>
            <a:cxnLst/>
            <a:rect r="r" b="b" t="t" l="l"/>
            <a:pathLst>
              <a:path h="3358357" w="5489622">
                <a:moveTo>
                  <a:pt x="0" y="0"/>
                </a:moveTo>
                <a:lnTo>
                  <a:pt x="5489622" y="0"/>
                </a:lnTo>
                <a:lnTo>
                  <a:pt x="5489622" y="3358358"/>
                </a:lnTo>
                <a:lnTo>
                  <a:pt x="0" y="3358358"/>
                </a:lnTo>
                <a:lnTo>
                  <a:pt x="0" y="0"/>
                </a:lnTo>
                <a:close/>
              </a:path>
            </a:pathLst>
          </a:custGeom>
          <a:blipFill>
            <a:blip r:embed="rId5"/>
            <a:stretch>
              <a:fillRect l="0" t="0" r="0" b="0"/>
            </a:stretch>
          </a:blipFill>
        </p:spPr>
      </p:sp>
      <p:sp>
        <p:nvSpPr>
          <p:cNvPr name="Freeform 12" id="12"/>
          <p:cNvSpPr/>
          <p:nvPr/>
        </p:nvSpPr>
        <p:spPr>
          <a:xfrm flipH="false" flipV="false" rot="0">
            <a:off x="13301538" y="2962082"/>
            <a:ext cx="4986462" cy="3057718"/>
          </a:xfrm>
          <a:custGeom>
            <a:avLst/>
            <a:gdLst/>
            <a:ahLst/>
            <a:cxnLst/>
            <a:rect r="r" b="b" t="t" l="l"/>
            <a:pathLst>
              <a:path h="3057718" w="4986462">
                <a:moveTo>
                  <a:pt x="0" y="0"/>
                </a:moveTo>
                <a:lnTo>
                  <a:pt x="4986462" y="0"/>
                </a:lnTo>
                <a:lnTo>
                  <a:pt x="4986462" y="3057718"/>
                </a:lnTo>
                <a:lnTo>
                  <a:pt x="0" y="3057718"/>
                </a:lnTo>
                <a:lnTo>
                  <a:pt x="0" y="0"/>
                </a:lnTo>
                <a:close/>
              </a:path>
            </a:pathLst>
          </a:custGeom>
          <a:blipFill>
            <a:blip r:embed="rId6"/>
            <a:stretch>
              <a:fillRect l="-5611" t="0" r="-5611" b="0"/>
            </a:stretch>
          </a:blipFill>
        </p:spPr>
      </p:sp>
      <p:sp>
        <p:nvSpPr>
          <p:cNvPr name="Freeform 13" id="13"/>
          <p:cNvSpPr/>
          <p:nvPr/>
        </p:nvSpPr>
        <p:spPr>
          <a:xfrm flipH="false" flipV="false" rot="0">
            <a:off x="7787640" y="6181070"/>
            <a:ext cx="5489622" cy="2932877"/>
          </a:xfrm>
          <a:custGeom>
            <a:avLst/>
            <a:gdLst/>
            <a:ahLst/>
            <a:cxnLst/>
            <a:rect r="r" b="b" t="t" l="l"/>
            <a:pathLst>
              <a:path h="2932877" w="5489622">
                <a:moveTo>
                  <a:pt x="0" y="0"/>
                </a:moveTo>
                <a:lnTo>
                  <a:pt x="5489622" y="0"/>
                </a:lnTo>
                <a:lnTo>
                  <a:pt x="5489622" y="2932876"/>
                </a:lnTo>
                <a:lnTo>
                  <a:pt x="0" y="2932876"/>
                </a:lnTo>
                <a:lnTo>
                  <a:pt x="0" y="0"/>
                </a:lnTo>
                <a:close/>
              </a:path>
            </a:pathLst>
          </a:custGeom>
          <a:blipFill>
            <a:blip r:embed="rId7"/>
            <a:stretch>
              <a:fillRect l="0" t="0" r="0" b="0"/>
            </a:stretch>
          </a:blipFill>
        </p:spPr>
      </p:sp>
      <p:sp>
        <p:nvSpPr>
          <p:cNvPr name="Freeform 14" id="14"/>
          <p:cNvSpPr/>
          <p:nvPr/>
        </p:nvSpPr>
        <p:spPr>
          <a:xfrm flipH="false" flipV="false" rot="0">
            <a:off x="14116509" y="6218319"/>
            <a:ext cx="3356520" cy="3093088"/>
          </a:xfrm>
          <a:custGeom>
            <a:avLst/>
            <a:gdLst/>
            <a:ahLst/>
            <a:cxnLst/>
            <a:rect r="r" b="b" t="t" l="l"/>
            <a:pathLst>
              <a:path h="3093088" w="3356520">
                <a:moveTo>
                  <a:pt x="0" y="0"/>
                </a:moveTo>
                <a:lnTo>
                  <a:pt x="3356520" y="0"/>
                </a:lnTo>
                <a:lnTo>
                  <a:pt x="3356520" y="3093088"/>
                </a:lnTo>
                <a:lnTo>
                  <a:pt x="0" y="3093088"/>
                </a:lnTo>
                <a:lnTo>
                  <a:pt x="0" y="0"/>
                </a:lnTo>
                <a:close/>
              </a:path>
            </a:pathLst>
          </a:custGeom>
          <a:blipFill>
            <a:blip r:embed="rId8"/>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09470" y="1033734"/>
            <a:ext cx="13716000" cy="1243477"/>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Conclusion and Future Work</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grpSp>
        <p:nvGrpSpPr>
          <p:cNvPr name="Group 10" id="10"/>
          <p:cNvGrpSpPr/>
          <p:nvPr/>
        </p:nvGrpSpPr>
        <p:grpSpPr>
          <a:xfrm rot="0">
            <a:off x="2409470" y="2460428"/>
            <a:ext cx="6678930" cy="5990983"/>
            <a:chOff x="0" y="0"/>
            <a:chExt cx="8905240" cy="7987978"/>
          </a:xfrm>
        </p:grpSpPr>
        <p:sp>
          <p:nvSpPr>
            <p:cNvPr name="Freeform 11" id="11"/>
            <p:cNvSpPr/>
            <p:nvPr/>
          </p:nvSpPr>
          <p:spPr>
            <a:xfrm flipH="false" flipV="false" rot="0">
              <a:off x="12700" y="14213"/>
              <a:ext cx="8879840" cy="7959550"/>
            </a:xfrm>
            <a:custGeom>
              <a:avLst/>
              <a:gdLst/>
              <a:ahLst/>
              <a:cxnLst/>
              <a:rect r="r" b="b" t="t" l="l"/>
              <a:pathLst>
                <a:path h="7959550" w="8879840">
                  <a:moveTo>
                    <a:pt x="0" y="1326687"/>
                  </a:moveTo>
                  <a:cubicBezTo>
                    <a:pt x="0" y="593982"/>
                    <a:pt x="531114" y="0"/>
                    <a:pt x="1186180" y="0"/>
                  </a:cubicBezTo>
                  <a:lnTo>
                    <a:pt x="7693660" y="0"/>
                  </a:lnTo>
                  <a:cubicBezTo>
                    <a:pt x="8348726" y="0"/>
                    <a:pt x="8879840" y="593982"/>
                    <a:pt x="8879840" y="1326687"/>
                  </a:cubicBezTo>
                  <a:lnTo>
                    <a:pt x="8879840" y="6632864"/>
                  </a:lnTo>
                  <a:cubicBezTo>
                    <a:pt x="8879840" y="7365570"/>
                    <a:pt x="8348726" y="7959551"/>
                    <a:pt x="7693660" y="7959551"/>
                  </a:cubicBezTo>
                  <a:lnTo>
                    <a:pt x="1186180" y="7959551"/>
                  </a:lnTo>
                  <a:cubicBezTo>
                    <a:pt x="531114" y="7959551"/>
                    <a:pt x="0" y="7365570"/>
                    <a:pt x="0" y="6632864"/>
                  </a:cubicBezTo>
                  <a:close/>
                </a:path>
              </a:pathLst>
            </a:custGeom>
            <a:solidFill>
              <a:srgbClr val="FFFFFF"/>
            </a:solidFill>
          </p:spPr>
        </p:sp>
        <p:sp>
          <p:nvSpPr>
            <p:cNvPr name="Freeform 12" id="12"/>
            <p:cNvSpPr/>
            <p:nvPr/>
          </p:nvSpPr>
          <p:spPr>
            <a:xfrm flipH="false" flipV="false" rot="0">
              <a:off x="0" y="0"/>
              <a:ext cx="8905240" cy="7987978"/>
            </a:xfrm>
            <a:custGeom>
              <a:avLst/>
              <a:gdLst/>
              <a:ahLst/>
              <a:cxnLst/>
              <a:rect r="r" b="b" t="t" l="l"/>
              <a:pathLst>
                <a:path h="7987978" w="8905240">
                  <a:moveTo>
                    <a:pt x="0" y="1340900"/>
                  </a:moveTo>
                  <a:cubicBezTo>
                    <a:pt x="0" y="600235"/>
                    <a:pt x="536829" y="0"/>
                    <a:pt x="1198880" y="0"/>
                  </a:cubicBezTo>
                  <a:lnTo>
                    <a:pt x="7706360" y="0"/>
                  </a:lnTo>
                  <a:lnTo>
                    <a:pt x="7706360" y="14213"/>
                  </a:lnTo>
                  <a:lnTo>
                    <a:pt x="7706360" y="0"/>
                  </a:lnTo>
                  <a:cubicBezTo>
                    <a:pt x="8368538" y="0"/>
                    <a:pt x="8905240" y="600235"/>
                    <a:pt x="8905240" y="1340900"/>
                  </a:cubicBezTo>
                  <a:lnTo>
                    <a:pt x="8892540" y="1340900"/>
                  </a:lnTo>
                  <a:lnTo>
                    <a:pt x="8905240" y="1340900"/>
                  </a:lnTo>
                  <a:lnTo>
                    <a:pt x="8905240" y="6647077"/>
                  </a:lnTo>
                  <a:lnTo>
                    <a:pt x="8892540" y="6647077"/>
                  </a:lnTo>
                  <a:lnTo>
                    <a:pt x="8905240" y="6647077"/>
                  </a:lnTo>
                  <a:cubicBezTo>
                    <a:pt x="8905240" y="7387600"/>
                    <a:pt x="8368411" y="7987978"/>
                    <a:pt x="7706360" y="7987978"/>
                  </a:cubicBezTo>
                  <a:lnTo>
                    <a:pt x="7706360" y="7973764"/>
                  </a:lnTo>
                  <a:lnTo>
                    <a:pt x="7706360" y="7987978"/>
                  </a:lnTo>
                  <a:lnTo>
                    <a:pt x="1198880" y="7987978"/>
                  </a:lnTo>
                  <a:lnTo>
                    <a:pt x="1198880" y="7973764"/>
                  </a:lnTo>
                  <a:lnTo>
                    <a:pt x="1198880" y="7987978"/>
                  </a:lnTo>
                  <a:cubicBezTo>
                    <a:pt x="536829" y="7987978"/>
                    <a:pt x="0" y="7387742"/>
                    <a:pt x="0" y="6647077"/>
                  </a:cubicBezTo>
                  <a:lnTo>
                    <a:pt x="0" y="1340900"/>
                  </a:lnTo>
                  <a:lnTo>
                    <a:pt x="12700" y="1340900"/>
                  </a:lnTo>
                  <a:lnTo>
                    <a:pt x="0" y="1340900"/>
                  </a:lnTo>
                  <a:moveTo>
                    <a:pt x="25400" y="1340900"/>
                  </a:moveTo>
                  <a:lnTo>
                    <a:pt x="25400" y="6647077"/>
                  </a:lnTo>
                  <a:lnTo>
                    <a:pt x="12700" y="6647077"/>
                  </a:lnTo>
                  <a:lnTo>
                    <a:pt x="25400" y="6647077"/>
                  </a:lnTo>
                  <a:cubicBezTo>
                    <a:pt x="25400" y="7371965"/>
                    <a:pt x="550799" y="7959551"/>
                    <a:pt x="1198880" y="7959551"/>
                  </a:cubicBezTo>
                  <a:lnTo>
                    <a:pt x="7706360" y="7959551"/>
                  </a:lnTo>
                  <a:cubicBezTo>
                    <a:pt x="8354441" y="7959551"/>
                    <a:pt x="8879840" y="7371965"/>
                    <a:pt x="8879840" y="6647077"/>
                  </a:cubicBezTo>
                  <a:lnTo>
                    <a:pt x="8879840" y="1340900"/>
                  </a:lnTo>
                  <a:cubicBezTo>
                    <a:pt x="8879840" y="616012"/>
                    <a:pt x="8354441" y="28427"/>
                    <a:pt x="7706360" y="28427"/>
                  </a:cubicBezTo>
                  <a:lnTo>
                    <a:pt x="1198880" y="28427"/>
                  </a:lnTo>
                  <a:lnTo>
                    <a:pt x="1198880" y="14213"/>
                  </a:lnTo>
                  <a:lnTo>
                    <a:pt x="1198880" y="28427"/>
                  </a:lnTo>
                  <a:cubicBezTo>
                    <a:pt x="550799" y="28427"/>
                    <a:pt x="25400" y="616012"/>
                    <a:pt x="25400" y="1340900"/>
                  </a:cubicBezTo>
                  <a:close/>
                </a:path>
              </a:pathLst>
            </a:custGeom>
            <a:solidFill>
              <a:srgbClr val="FFFFFF"/>
            </a:solidFill>
          </p:spPr>
        </p:sp>
        <p:sp>
          <p:nvSpPr>
            <p:cNvPr name="TextBox 13" id="13"/>
            <p:cNvSpPr txBox="true"/>
            <p:nvPr/>
          </p:nvSpPr>
          <p:spPr>
            <a:xfrm>
              <a:off x="0" y="-57150"/>
              <a:ext cx="8905240" cy="8045128"/>
            </a:xfrm>
            <a:prstGeom prst="rect">
              <a:avLst/>
            </a:prstGeom>
          </p:spPr>
          <p:txBody>
            <a:bodyPr anchor="ctr" rtlCol="false" tIns="50800" lIns="50800" bIns="50800" rIns="50800"/>
            <a:lstStyle/>
            <a:p>
              <a:pPr algn="l">
                <a:lnSpc>
                  <a:spcPts val="3240"/>
                </a:lnSpc>
              </a:pPr>
            </a:p>
            <a:p>
              <a:pPr algn="l">
                <a:lnSpc>
                  <a:spcPts val="3600"/>
                </a:lnSpc>
              </a:pPr>
              <a:r>
                <a:rPr lang="en-US" sz="3000" b="true">
                  <a:solidFill>
                    <a:srgbClr val="000000"/>
                  </a:solidFill>
                  <a:latin typeface="Calibri (MS) Bold"/>
                  <a:ea typeface="Calibri (MS) Bold"/>
                  <a:cs typeface="Calibri (MS) Bold"/>
                  <a:sym typeface="Calibri (MS) Bold"/>
                </a:rPr>
                <a:t>Conclusion</a:t>
              </a:r>
            </a:p>
            <a:p>
              <a:pPr algn="l" marL="488632" indent="-244316" lvl="1">
                <a:lnSpc>
                  <a:spcPts val="3240"/>
                </a:lnSpc>
                <a:buFont typeface="Arial"/>
                <a:buChar char="•"/>
              </a:pPr>
              <a:r>
                <a:rPr lang="en-US" sz="2700">
                  <a:solidFill>
                    <a:srgbClr val="000000"/>
                  </a:solidFill>
                  <a:latin typeface="Calibri (MS)"/>
                  <a:ea typeface="Calibri (MS)"/>
                  <a:cs typeface="Calibri (MS)"/>
                  <a:sym typeface="Calibri (MS)"/>
                </a:rPr>
                <a:t>This work presents a hybrid AI-based framework combining </a:t>
              </a:r>
              <a:r>
                <a:rPr lang="en-US" b="true" sz="2700">
                  <a:solidFill>
                    <a:srgbClr val="000000"/>
                  </a:solidFill>
                  <a:latin typeface="Calibri (MS) Bold"/>
                  <a:ea typeface="Calibri (MS) Bold"/>
                  <a:cs typeface="Calibri (MS) Bold"/>
                  <a:sym typeface="Calibri (MS) Bold"/>
                </a:rPr>
                <a:t>U-Net++ for MRI segmentation</a:t>
              </a:r>
              <a:r>
                <a:rPr lang="en-US" sz="2700">
                  <a:solidFill>
                    <a:srgbClr val="000000"/>
                  </a:solidFill>
                  <a:latin typeface="Calibri (MS)"/>
                  <a:ea typeface="Calibri (MS)"/>
                  <a:cs typeface="Calibri (MS)"/>
                  <a:sym typeface="Calibri (MS)"/>
                </a:rPr>
                <a:t> and </a:t>
              </a:r>
              <a:r>
                <a:rPr lang="en-US" b="true" sz="2700">
                  <a:solidFill>
                    <a:srgbClr val="000000"/>
                  </a:solidFill>
                  <a:latin typeface="Calibri (MS) Bold"/>
                  <a:ea typeface="Calibri (MS) Bold"/>
                  <a:cs typeface="Calibri (MS) Bold"/>
                  <a:sym typeface="Calibri (MS) Bold"/>
                </a:rPr>
                <a:t>Swin Transformer for CT classification</a:t>
              </a:r>
              <a:r>
                <a:rPr lang="en-US" sz="2700">
                  <a:solidFill>
                    <a:srgbClr val="000000"/>
                  </a:solidFill>
                  <a:latin typeface="Calibri (MS)"/>
                  <a:ea typeface="Calibri (MS)"/>
                  <a:cs typeface="Calibri (MS)"/>
                  <a:sym typeface="Calibri (MS)"/>
                </a:rPr>
                <a:t>.</a:t>
              </a:r>
            </a:p>
            <a:p>
              <a:pPr algn="l" marL="488632" indent="-244316" lvl="1">
                <a:lnSpc>
                  <a:spcPts val="3240"/>
                </a:lnSpc>
                <a:buFont typeface="Arial"/>
                <a:buChar char="•"/>
              </a:pPr>
              <a:r>
                <a:rPr lang="en-US" sz="2700">
                  <a:solidFill>
                    <a:srgbClr val="000000"/>
                  </a:solidFill>
                  <a:latin typeface="Calibri (MS)"/>
                  <a:ea typeface="Calibri (MS)"/>
                  <a:cs typeface="Calibri (MS)"/>
                  <a:sym typeface="Calibri (MS)"/>
                </a:rPr>
                <a:t>The models achieved </a:t>
              </a:r>
              <a:r>
                <a:rPr lang="en-US" b="true" sz="2700">
                  <a:solidFill>
                    <a:srgbClr val="000000"/>
                  </a:solidFill>
                  <a:latin typeface="Calibri (MS) Bold"/>
                  <a:ea typeface="Calibri (MS) Bold"/>
                  <a:cs typeface="Calibri (MS) Bold"/>
                  <a:sym typeface="Calibri (MS) Bold"/>
                </a:rPr>
                <a:t>reliable performance</a:t>
              </a:r>
              <a:r>
                <a:rPr lang="en-US" sz="2700">
                  <a:solidFill>
                    <a:srgbClr val="000000"/>
                  </a:solidFill>
                  <a:latin typeface="Calibri (MS)"/>
                  <a:ea typeface="Calibri (MS)"/>
                  <a:cs typeface="Calibri (MS)"/>
                  <a:sym typeface="Calibri (MS)"/>
                </a:rPr>
                <a:t> in detecting and identifying brain tumors across both modalities.</a:t>
              </a:r>
            </a:p>
            <a:p>
              <a:pPr algn="l" marL="488632" indent="-244316" lvl="1">
                <a:lnSpc>
                  <a:spcPts val="3240"/>
                </a:lnSpc>
                <a:buFont typeface="Arial"/>
                <a:buChar char="•"/>
              </a:pPr>
              <a:r>
                <a:rPr lang="en-US" sz="2700">
                  <a:solidFill>
                    <a:srgbClr val="000000"/>
                  </a:solidFill>
                  <a:latin typeface="Calibri (MS)"/>
                  <a:ea typeface="Calibri (MS)"/>
                  <a:cs typeface="Calibri (MS)"/>
                  <a:sym typeface="Calibri (MS)"/>
                </a:rPr>
                <a:t>The approach supports radiologists by offering </a:t>
              </a:r>
              <a:r>
                <a:rPr lang="en-US" b="true" sz="2700">
                  <a:solidFill>
                    <a:srgbClr val="000000"/>
                  </a:solidFill>
                  <a:latin typeface="Calibri (MS) Bold"/>
                  <a:ea typeface="Calibri (MS) Bold"/>
                  <a:cs typeface="Calibri (MS) Bold"/>
                  <a:sym typeface="Calibri (MS) Bold"/>
                </a:rPr>
                <a:t>faster, consistent, and interpretable</a:t>
              </a:r>
              <a:r>
                <a:rPr lang="en-US" sz="2700">
                  <a:solidFill>
                    <a:srgbClr val="000000"/>
                  </a:solidFill>
                  <a:latin typeface="Calibri (MS)"/>
                  <a:ea typeface="Calibri (MS)"/>
                  <a:cs typeface="Calibri (MS)"/>
                  <a:sym typeface="Calibri (MS)"/>
                </a:rPr>
                <a:t> results, aiding in early diagnosis.</a:t>
              </a:r>
            </a:p>
            <a:p>
              <a:pPr algn="ctr" marL="488632" indent="-244316" lvl="1">
                <a:lnSpc>
                  <a:spcPts val="3240"/>
                </a:lnSpc>
              </a:pPr>
            </a:p>
          </p:txBody>
        </p:sp>
      </p:grpSp>
      <p:grpSp>
        <p:nvGrpSpPr>
          <p:cNvPr name="Group 14" id="14"/>
          <p:cNvGrpSpPr/>
          <p:nvPr/>
        </p:nvGrpSpPr>
        <p:grpSpPr>
          <a:xfrm rot="0">
            <a:off x="10035591" y="2678712"/>
            <a:ext cx="6618524" cy="5453733"/>
            <a:chOff x="0" y="0"/>
            <a:chExt cx="1743150" cy="1436374"/>
          </a:xfrm>
        </p:grpSpPr>
        <p:sp>
          <p:nvSpPr>
            <p:cNvPr name="Freeform 15" id="15"/>
            <p:cNvSpPr/>
            <p:nvPr/>
          </p:nvSpPr>
          <p:spPr>
            <a:xfrm flipH="false" flipV="false" rot="0">
              <a:off x="0" y="0"/>
              <a:ext cx="1743150" cy="1436374"/>
            </a:xfrm>
            <a:custGeom>
              <a:avLst/>
              <a:gdLst/>
              <a:ahLst/>
              <a:cxnLst/>
              <a:rect r="r" b="b" t="t" l="l"/>
              <a:pathLst>
                <a:path h="1436374" w="1743150">
                  <a:moveTo>
                    <a:pt x="59656" y="0"/>
                  </a:moveTo>
                  <a:lnTo>
                    <a:pt x="1683494" y="0"/>
                  </a:lnTo>
                  <a:cubicBezTo>
                    <a:pt x="1699316" y="0"/>
                    <a:pt x="1714490" y="6285"/>
                    <a:pt x="1725677" y="17473"/>
                  </a:cubicBezTo>
                  <a:cubicBezTo>
                    <a:pt x="1736865" y="28661"/>
                    <a:pt x="1743150" y="43835"/>
                    <a:pt x="1743150" y="59656"/>
                  </a:cubicBezTo>
                  <a:lnTo>
                    <a:pt x="1743150" y="1376718"/>
                  </a:lnTo>
                  <a:cubicBezTo>
                    <a:pt x="1743150" y="1392539"/>
                    <a:pt x="1736865" y="1407713"/>
                    <a:pt x="1725677" y="1418901"/>
                  </a:cubicBezTo>
                  <a:cubicBezTo>
                    <a:pt x="1714490" y="1430089"/>
                    <a:pt x="1699316" y="1436374"/>
                    <a:pt x="1683494" y="1436374"/>
                  </a:cubicBezTo>
                  <a:lnTo>
                    <a:pt x="59656" y="1436374"/>
                  </a:lnTo>
                  <a:cubicBezTo>
                    <a:pt x="26709" y="1436374"/>
                    <a:pt x="0" y="1409665"/>
                    <a:pt x="0" y="1376718"/>
                  </a:cubicBezTo>
                  <a:lnTo>
                    <a:pt x="0" y="59656"/>
                  </a:lnTo>
                  <a:cubicBezTo>
                    <a:pt x="0" y="43835"/>
                    <a:pt x="6285" y="28661"/>
                    <a:pt x="17473" y="17473"/>
                  </a:cubicBezTo>
                  <a:cubicBezTo>
                    <a:pt x="28661" y="6285"/>
                    <a:pt x="43835" y="0"/>
                    <a:pt x="59656" y="0"/>
                  </a:cubicBezTo>
                  <a:close/>
                </a:path>
              </a:pathLst>
            </a:custGeom>
            <a:solidFill>
              <a:srgbClr val="000000">
                <a:alpha val="0"/>
              </a:srgbClr>
            </a:solidFill>
            <a:ln w="38100" cap="rnd">
              <a:solidFill>
                <a:srgbClr val="000000"/>
              </a:solidFill>
              <a:prstDash val="solid"/>
              <a:round/>
            </a:ln>
          </p:spPr>
        </p:sp>
        <p:sp>
          <p:nvSpPr>
            <p:cNvPr name="TextBox 16" id="16"/>
            <p:cNvSpPr txBox="true"/>
            <p:nvPr/>
          </p:nvSpPr>
          <p:spPr>
            <a:xfrm>
              <a:off x="0" y="-47625"/>
              <a:ext cx="1743150" cy="1483999"/>
            </a:xfrm>
            <a:prstGeom prst="rect">
              <a:avLst/>
            </a:prstGeom>
          </p:spPr>
          <p:txBody>
            <a:bodyPr anchor="ctr" rtlCol="false" tIns="50800" lIns="50800" bIns="50800" rIns="50800"/>
            <a:lstStyle/>
            <a:p>
              <a:pPr algn="ctr">
                <a:lnSpc>
                  <a:spcPts val="2520"/>
                </a:lnSpc>
              </a:pPr>
            </a:p>
          </p:txBody>
        </p:sp>
      </p:grpSp>
      <p:grpSp>
        <p:nvGrpSpPr>
          <p:cNvPr name="Group 17" id="17"/>
          <p:cNvGrpSpPr/>
          <p:nvPr/>
        </p:nvGrpSpPr>
        <p:grpSpPr>
          <a:xfrm rot="0">
            <a:off x="2162529" y="2678712"/>
            <a:ext cx="7104941" cy="5453733"/>
            <a:chOff x="0" y="0"/>
            <a:chExt cx="1871260" cy="1436374"/>
          </a:xfrm>
        </p:grpSpPr>
        <p:sp>
          <p:nvSpPr>
            <p:cNvPr name="Freeform 18" id="18"/>
            <p:cNvSpPr/>
            <p:nvPr/>
          </p:nvSpPr>
          <p:spPr>
            <a:xfrm flipH="false" flipV="false" rot="0">
              <a:off x="0" y="0"/>
              <a:ext cx="1871260" cy="1436374"/>
            </a:xfrm>
            <a:custGeom>
              <a:avLst/>
              <a:gdLst/>
              <a:ahLst/>
              <a:cxnLst/>
              <a:rect r="r" b="b" t="t" l="l"/>
              <a:pathLst>
                <a:path h="1436374" w="1871260">
                  <a:moveTo>
                    <a:pt x="55572" y="0"/>
                  </a:moveTo>
                  <a:lnTo>
                    <a:pt x="1815688" y="0"/>
                  </a:lnTo>
                  <a:cubicBezTo>
                    <a:pt x="1830426" y="0"/>
                    <a:pt x="1844561" y="5855"/>
                    <a:pt x="1854983" y="16277"/>
                  </a:cubicBezTo>
                  <a:cubicBezTo>
                    <a:pt x="1865405" y="26699"/>
                    <a:pt x="1871260" y="40834"/>
                    <a:pt x="1871260" y="55572"/>
                  </a:cubicBezTo>
                  <a:lnTo>
                    <a:pt x="1871260" y="1380802"/>
                  </a:lnTo>
                  <a:cubicBezTo>
                    <a:pt x="1871260" y="1395540"/>
                    <a:pt x="1865405" y="1409675"/>
                    <a:pt x="1854983" y="1420097"/>
                  </a:cubicBezTo>
                  <a:cubicBezTo>
                    <a:pt x="1844561" y="1430519"/>
                    <a:pt x="1830426" y="1436374"/>
                    <a:pt x="1815688" y="1436374"/>
                  </a:cubicBezTo>
                  <a:lnTo>
                    <a:pt x="55572" y="1436374"/>
                  </a:lnTo>
                  <a:cubicBezTo>
                    <a:pt x="40834" y="1436374"/>
                    <a:pt x="26699" y="1430519"/>
                    <a:pt x="16277" y="1420097"/>
                  </a:cubicBezTo>
                  <a:cubicBezTo>
                    <a:pt x="5855" y="1409675"/>
                    <a:pt x="0" y="1395540"/>
                    <a:pt x="0" y="1380802"/>
                  </a:cubicBezTo>
                  <a:lnTo>
                    <a:pt x="0" y="55572"/>
                  </a:lnTo>
                  <a:cubicBezTo>
                    <a:pt x="0" y="40834"/>
                    <a:pt x="5855" y="26699"/>
                    <a:pt x="16277" y="16277"/>
                  </a:cubicBezTo>
                  <a:cubicBezTo>
                    <a:pt x="26699" y="5855"/>
                    <a:pt x="40834" y="0"/>
                    <a:pt x="55572" y="0"/>
                  </a:cubicBezTo>
                  <a:close/>
                </a:path>
              </a:pathLst>
            </a:custGeom>
            <a:solidFill>
              <a:srgbClr val="000000">
                <a:alpha val="0"/>
              </a:srgbClr>
            </a:solidFill>
            <a:ln w="38100" cap="rnd">
              <a:solidFill>
                <a:srgbClr val="000000"/>
              </a:solidFill>
              <a:prstDash val="solid"/>
              <a:round/>
            </a:ln>
          </p:spPr>
        </p:sp>
        <p:sp>
          <p:nvSpPr>
            <p:cNvPr name="TextBox 19" id="19"/>
            <p:cNvSpPr txBox="true"/>
            <p:nvPr/>
          </p:nvSpPr>
          <p:spPr>
            <a:xfrm>
              <a:off x="0" y="-47625"/>
              <a:ext cx="1871260" cy="1483999"/>
            </a:xfrm>
            <a:prstGeom prst="rect">
              <a:avLst/>
            </a:prstGeom>
          </p:spPr>
          <p:txBody>
            <a:bodyPr anchor="ctr" rtlCol="false" tIns="50800" lIns="50800" bIns="50800" rIns="50800"/>
            <a:lstStyle/>
            <a:p>
              <a:pPr algn="ctr">
                <a:lnSpc>
                  <a:spcPts val="2520"/>
                </a:lnSpc>
              </a:pPr>
            </a:p>
          </p:txBody>
        </p:sp>
      </p:grpSp>
      <p:sp>
        <p:nvSpPr>
          <p:cNvPr name="TextBox 20" id="20"/>
          <p:cNvSpPr txBox="true"/>
          <p:nvPr/>
        </p:nvSpPr>
        <p:spPr>
          <a:xfrm rot="0">
            <a:off x="10352645" y="3052904"/>
            <a:ext cx="5932338" cy="4765008"/>
          </a:xfrm>
          <a:prstGeom prst="rect">
            <a:avLst/>
          </a:prstGeom>
        </p:spPr>
        <p:txBody>
          <a:bodyPr anchor="t" rtlCol="false" tIns="0" lIns="0" bIns="0" rIns="0">
            <a:spAutoFit/>
          </a:bodyPr>
          <a:lstStyle/>
          <a:p>
            <a:pPr algn="just">
              <a:lnSpc>
                <a:spcPts val="3747"/>
              </a:lnSpc>
              <a:spcBef>
                <a:spcPct val="0"/>
              </a:spcBef>
            </a:pPr>
            <a:r>
              <a:rPr lang="en-US" b="true" sz="3122">
                <a:solidFill>
                  <a:srgbClr val="000000"/>
                </a:solidFill>
                <a:latin typeface="Calibri (MS) Bold"/>
                <a:ea typeface="Calibri (MS) Bold"/>
                <a:cs typeface="Calibri (MS) Bold"/>
                <a:sym typeface="Calibri (MS) Bold"/>
              </a:rPr>
              <a:t>Future Work</a:t>
            </a:r>
          </a:p>
          <a:p>
            <a:pPr algn="just">
              <a:lnSpc>
                <a:spcPts val="3747"/>
              </a:lnSpc>
              <a:spcBef>
                <a:spcPct val="0"/>
              </a:spcBef>
            </a:pPr>
            <a:r>
              <a:rPr lang="en-US" sz="3122">
                <a:solidFill>
                  <a:srgbClr val="000000"/>
                </a:solidFill>
                <a:latin typeface="Calibri (MS)"/>
                <a:ea typeface="Calibri (MS)"/>
                <a:cs typeface="Calibri (MS)"/>
                <a:sym typeface="Calibri (MS)"/>
              </a:rPr>
              <a:t>Extend segmentation to </a:t>
            </a:r>
            <a:r>
              <a:rPr lang="en-US" b="true" sz="3122">
                <a:solidFill>
                  <a:srgbClr val="000000"/>
                </a:solidFill>
                <a:latin typeface="Calibri (MS) Bold"/>
                <a:ea typeface="Calibri (MS) Bold"/>
                <a:cs typeface="Calibri (MS) Bold"/>
                <a:sym typeface="Calibri (MS) Bold"/>
              </a:rPr>
              <a:t>3D volumes</a:t>
            </a:r>
            <a:r>
              <a:rPr lang="en-US" sz="3122">
                <a:solidFill>
                  <a:srgbClr val="000000"/>
                </a:solidFill>
                <a:latin typeface="Calibri (MS)"/>
                <a:ea typeface="Calibri (MS)"/>
                <a:cs typeface="Calibri (MS)"/>
                <a:sym typeface="Calibri (MS)"/>
              </a:rPr>
              <a:t> for better spatial context.</a:t>
            </a:r>
          </a:p>
          <a:p>
            <a:pPr algn="just">
              <a:lnSpc>
                <a:spcPts val="3747"/>
              </a:lnSpc>
              <a:spcBef>
                <a:spcPct val="0"/>
              </a:spcBef>
            </a:pPr>
            <a:r>
              <a:rPr lang="en-US" sz="3122">
                <a:solidFill>
                  <a:srgbClr val="000000"/>
                </a:solidFill>
                <a:latin typeface="Calibri (MS)"/>
                <a:ea typeface="Calibri (MS)"/>
                <a:cs typeface="Calibri (MS)"/>
                <a:sym typeface="Calibri (MS)"/>
              </a:rPr>
              <a:t>Test on larger, multi-institutional datasets for real-world </a:t>
            </a:r>
            <a:r>
              <a:rPr lang="en-US" b="true" sz="3122">
                <a:solidFill>
                  <a:srgbClr val="000000"/>
                </a:solidFill>
                <a:latin typeface="Calibri (MS) Bold"/>
                <a:ea typeface="Calibri (MS) Bold"/>
                <a:cs typeface="Calibri (MS) Bold"/>
                <a:sym typeface="Calibri (MS) Bold"/>
              </a:rPr>
              <a:t>robustness</a:t>
            </a:r>
            <a:r>
              <a:rPr lang="en-US" sz="3122">
                <a:solidFill>
                  <a:srgbClr val="000000"/>
                </a:solidFill>
                <a:latin typeface="Calibri (MS)"/>
                <a:ea typeface="Calibri (MS)"/>
                <a:cs typeface="Calibri (MS)"/>
                <a:sym typeface="Calibri (MS)"/>
              </a:rPr>
              <a:t>.</a:t>
            </a:r>
          </a:p>
          <a:p>
            <a:pPr algn="just">
              <a:lnSpc>
                <a:spcPts val="3747"/>
              </a:lnSpc>
              <a:spcBef>
                <a:spcPct val="0"/>
              </a:spcBef>
            </a:pPr>
            <a:r>
              <a:rPr lang="en-US" sz="3122">
                <a:solidFill>
                  <a:srgbClr val="000000"/>
                </a:solidFill>
                <a:latin typeface="Calibri (MS)"/>
                <a:ea typeface="Calibri (MS)"/>
                <a:cs typeface="Calibri (MS)"/>
                <a:sym typeface="Calibri (MS)"/>
              </a:rPr>
              <a:t>Integrate explainability techniques (e.g., Grad-CAM) to </a:t>
            </a:r>
            <a:r>
              <a:rPr lang="en-US" b="true" sz="3122">
                <a:solidFill>
                  <a:srgbClr val="000000"/>
                </a:solidFill>
                <a:latin typeface="Calibri (MS) Bold"/>
                <a:ea typeface="Calibri (MS) Bold"/>
                <a:cs typeface="Calibri (MS) Bold"/>
                <a:sym typeface="Calibri (MS) Bold"/>
              </a:rPr>
              <a:t>enhance clinical trust.</a:t>
            </a:r>
          </a:p>
          <a:p>
            <a:pPr algn="just">
              <a:lnSpc>
                <a:spcPts val="3747"/>
              </a:lnSpc>
              <a:spcBef>
                <a:spcPct val="0"/>
              </a:spcBef>
            </a:pPr>
            <a:r>
              <a:rPr lang="en-US" sz="3122">
                <a:solidFill>
                  <a:srgbClr val="000000"/>
                </a:solidFill>
                <a:latin typeface="Calibri (MS)"/>
                <a:ea typeface="Calibri (MS)"/>
                <a:cs typeface="Calibri (MS)"/>
                <a:sym typeface="Calibri (MS)"/>
              </a:rPr>
              <a:t>Build a unified end-to-end interface for clinical usage.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09470" y="1033734"/>
            <a:ext cx="13716000" cy="1243477"/>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References</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grpSp>
        <p:nvGrpSpPr>
          <p:cNvPr name="Group 10" id="10"/>
          <p:cNvGrpSpPr/>
          <p:nvPr/>
        </p:nvGrpSpPr>
        <p:grpSpPr>
          <a:xfrm rot="-10800000">
            <a:off x="5852796" y="2735277"/>
            <a:ext cx="8006334" cy="958096"/>
            <a:chOff x="0" y="0"/>
            <a:chExt cx="10675112" cy="1277462"/>
          </a:xfrm>
        </p:grpSpPr>
        <p:sp>
          <p:nvSpPr>
            <p:cNvPr name="Freeform 11" id="11"/>
            <p:cNvSpPr/>
            <p:nvPr/>
          </p:nvSpPr>
          <p:spPr>
            <a:xfrm flipH="false" flipV="false" rot="0">
              <a:off x="0" y="0"/>
              <a:ext cx="10675112" cy="1277366"/>
            </a:xfrm>
            <a:custGeom>
              <a:avLst/>
              <a:gdLst/>
              <a:ahLst/>
              <a:cxnLst/>
              <a:rect r="r" b="b" t="t" l="l"/>
              <a:pathLst>
                <a:path h="1277366" w="10675112">
                  <a:moveTo>
                    <a:pt x="0" y="0"/>
                  </a:moveTo>
                  <a:lnTo>
                    <a:pt x="10036429" y="0"/>
                  </a:lnTo>
                  <a:lnTo>
                    <a:pt x="10675112" y="638683"/>
                  </a:lnTo>
                  <a:lnTo>
                    <a:pt x="10036429" y="1277366"/>
                  </a:lnTo>
                  <a:lnTo>
                    <a:pt x="0" y="1277366"/>
                  </a:lnTo>
                  <a:close/>
                </a:path>
              </a:pathLst>
            </a:custGeom>
            <a:gradFill rotWithShape="true">
              <a:gsLst>
                <a:gs pos="0">
                  <a:srgbClr val="FFFFFF">
                    <a:alpha val="100000"/>
                  </a:srgbClr>
                </a:gs>
                <a:gs pos="50000">
                  <a:srgbClr val="FFFFFF">
                    <a:alpha val="100000"/>
                  </a:srgbClr>
                </a:gs>
                <a:gs pos="100000">
                  <a:srgbClr val="E2E2E2">
                    <a:alpha val="100000"/>
                  </a:srgbClr>
                </a:gs>
              </a:gsLst>
              <a:lin ang="16200000"/>
            </a:gradFill>
          </p:spPr>
        </p:sp>
      </p:grpSp>
      <p:grpSp>
        <p:nvGrpSpPr>
          <p:cNvPr name="Group 12" id="12"/>
          <p:cNvGrpSpPr/>
          <p:nvPr/>
        </p:nvGrpSpPr>
        <p:grpSpPr>
          <a:xfrm rot="0">
            <a:off x="6087558" y="2730514"/>
            <a:ext cx="7776334" cy="967622"/>
            <a:chOff x="0" y="0"/>
            <a:chExt cx="10368446" cy="1290162"/>
          </a:xfrm>
        </p:grpSpPr>
        <p:sp>
          <p:nvSpPr>
            <p:cNvPr name="Freeform 13" id="13"/>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0" y="0"/>
              <a:ext cx="10368446" cy="1290162"/>
              <a:chOff x="0" y="0"/>
              <a:chExt cx="10368446" cy="1290162"/>
            </a:xfrm>
          </p:grpSpPr>
          <p:sp>
            <p:nvSpPr>
              <p:cNvPr name="Freeform 15" id="15"/>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close/>
                  </a:path>
                </a:pathLst>
              </a:custGeom>
              <a:solidFill>
                <a:srgbClr val="000000">
                  <a:alpha val="0"/>
                </a:srgbClr>
              </a:solidFill>
            </p:spPr>
          </p:sp>
          <p:sp>
            <p:nvSpPr>
              <p:cNvPr name="TextBox 16" id="16"/>
              <p:cNvSpPr txBox="true"/>
              <p:nvPr/>
            </p:nvSpPr>
            <p:spPr>
              <a:xfrm>
                <a:off x="0" y="-19050"/>
                <a:ext cx="10368446" cy="1309212"/>
              </a:xfrm>
              <a:prstGeom prst="rect">
                <a:avLst/>
              </a:prstGeom>
            </p:spPr>
            <p:txBody>
              <a:bodyPr anchor="ctr" rtlCol="false" tIns="0" lIns="0" bIns="0" rIns="0"/>
              <a:lstStyle/>
              <a:p>
                <a:pPr algn="ctr">
                  <a:lnSpc>
                    <a:spcPts val="2754"/>
                  </a:lnSpc>
                </a:pPr>
                <a:r>
                  <a:rPr lang="en-US" sz="2550">
                    <a:solidFill>
                      <a:srgbClr val="000000"/>
                    </a:solidFill>
                    <a:latin typeface="Calibri (MS)"/>
                    <a:ea typeface="Calibri (MS)"/>
                    <a:cs typeface="Calibri (MS)"/>
                    <a:sym typeface="Calibri (MS)"/>
                  </a:rPr>
                  <a:t>Zhou et al., “UNet++: A Nested U-Net Architecture for Medical Image Segmentation”, DLMIA 2018.</a:t>
                </a:r>
              </a:p>
            </p:txBody>
          </p:sp>
        </p:grpSp>
      </p:grpSp>
      <p:grpSp>
        <p:nvGrpSpPr>
          <p:cNvPr name="Group 17" id="17"/>
          <p:cNvGrpSpPr/>
          <p:nvPr/>
        </p:nvGrpSpPr>
        <p:grpSpPr>
          <a:xfrm rot="0">
            <a:off x="5373749" y="2735277"/>
            <a:ext cx="958096" cy="958096"/>
            <a:chOff x="0" y="0"/>
            <a:chExt cx="1277462" cy="1277462"/>
          </a:xfrm>
        </p:grpSpPr>
        <p:sp>
          <p:nvSpPr>
            <p:cNvPr name="Freeform 18" id="18"/>
            <p:cNvSpPr/>
            <p:nvPr/>
          </p:nvSpPr>
          <p:spPr>
            <a:xfrm flipH="false" flipV="false" rot="0">
              <a:off x="0" y="0"/>
              <a:ext cx="1277366" cy="1277366"/>
            </a:xfrm>
            <a:custGeom>
              <a:avLst/>
              <a:gdLst/>
              <a:ahLst/>
              <a:cxnLst/>
              <a:rect r="r" b="b" t="t" l="l"/>
              <a:pathLst>
                <a:path h="1277366" w="1277366">
                  <a:moveTo>
                    <a:pt x="0" y="638683"/>
                  </a:moveTo>
                  <a:cubicBezTo>
                    <a:pt x="0" y="286004"/>
                    <a:pt x="286004" y="0"/>
                    <a:pt x="638683" y="0"/>
                  </a:cubicBezTo>
                  <a:cubicBezTo>
                    <a:pt x="991362" y="0"/>
                    <a:pt x="1277366" y="286004"/>
                    <a:pt x="1277366" y="638683"/>
                  </a:cubicBezTo>
                  <a:cubicBezTo>
                    <a:pt x="1277366" y="991362"/>
                    <a:pt x="991362" y="1277366"/>
                    <a:pt x="638683" y="1277366"/>
                  </a:cubicBezTo>
                  <a:cubicBezTo>
                    <a:pt x="286004" y="1277366"/>
                    <a:pt x="0" y="991489"/>
                    <a:pt x="0" y="638683"/>
                  </a:cubicBezTo>
                  <a:close/>
                </a:path>
              </a:pathLst>
            </a:custGeom>
            <a:blipFill>
              <a:blip r:embed="rId6"/>
              <a:stretch>
                <a:fillRect l="0" t="0" r="-7" b="-7"/>
              </a:stretch>
            </a:blipFill>
          </p:spPr>
        </p:sp>
      </p:grpSp>
      <p:grpSp>
        <p:nvGrpSpPr>
          <p:cNvPr name="Group 19" id="19"/>
          <p:cNvGrpSpPr/>
          <p:nvPr/>
        </p:nvGrpSpPr>
        <p:grpSpPr>
          <a:xfrm rot="-10800000">
            <a:off x="5852796" y="3979374"/>
            <a:ext cx="8006334" cy="958097"/>
            <a:chOff x="0" y="0"/>
            <a:chExt cx="10675112" cy="1277462"/>
          </a:xfrm>
        </p:grpSpPr>
        <p:sp>
          <p:nvSpPr>
            <p:cNvPr name="Freeform 20" id="20"/>
            <p:cNvSpPr/>
            <p:nvPr/>
          </p:nvSpPr>
          <p:spPr>
            <a:xfrm flipH="false" flipV="false" rot="0">
              <a:off x="0" y="0"/>
              <a:ext cx="10675112" cy="1277366"/>
            </a:xfrm>
            <a:custGeom>
              <a:avLst/>
              <a:gdLst/>
              <a:ahLst/>
              <a:cxnLst/>
              <a:rect r="r" b="b" t="t" l="l"/>
              <a:pathLst>
                <a:path h="1277366" w="10675112">
                  <a:moveTo>
                    <a:pt x="0" y="0"/>
                  </a:moveTo>
                  <a:lnTo>
                    <a:pt x="10036429" y="0"/>
                  </a:lnTo>
                  <a:lnTo>
                    <a:pt x="10675112" y="638683"/>
                  </a:lnTo>
                  <a:lnTo>
                    <a:pt x="10036429" y="1277366"/>
                  </a:lnTo>
                  <a:lnTo>
                    <a:pt x="0" y="1277366"/>
                  </a:lnTo>
                  <a:close/>
                </a:path>
              </a:pathLst>
            </a:custGeom>
            <a:gradFill rotWithShape="true">
              <a:gsLst>
                <a:gs pos="0">
                  <a:srgbClr val="FFFFFF">
                    <a:alpha val="100000"/>
                  </a:srgbClr>
                </a:gs>
                <a:gs pos="50000">
                  <a:srgbClr val="FFFFFF">
                    <a:alpha val="100000"/>
                  </a:srgbClr>
                </a:gs>
                <a:gs pos="100000">
                  <a:srgbClr val="E2E2E2">
                    <a:alpha val="100000"/>
                  </a:srgbClr>
                </a:gs>
              </a:gsLst>
              <a:lin ang="16200000"/>
            </a:gradFill>
          </p:spPr>
        </p:sp>
      </p:grpSp>
      <p:grpSp>
        <p:nvGrpSpPr>
          <p:cNvPr name="Group 21" id="21"/>
          <p:cNvGrpSpPr/>
          <p:nvPr/>
        </p:nvGrpSpPr>
        <p:grpSpPr>
          <a:xfrm rot="0">
            <a:off x="6087558" y="3974611"/>
            <a:ext cx="7776334" cy="967622"/>
            <a:chOff x="0" y="0"/>
            <a:chExt cx="10368446" cy="1290162"/>
          </a:xfrm>
        </p:grpSpPr>
        <p:sp>
          <p:nvSpPr>
            <p:cNvPr name="Freeform 22" id="22"/>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3" id="23"/>
            <p:cNvGrpSpPr/>
            <p:nvPr/>
          </p:nvGrpSpPr>
          <p:grpSpPr>
            <a:xfrm rot="0">
              <a:off x="0" y="0"/>
              <a:ext cx="10368446" cy="1290162"/>
              <a:chOff x="0" y="0"/>
              <a:chExt cx="10368446" cy="1290162"/>
            </a:xfrm>
          </p:grpSpPr>
          <p:sp>
            <p:nvSpPr>
              <p:cNvPr name="Freeform 24" id="24"/>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close/>
                  </a:path>
                </a:pathLst>
              </a:custGeom>
              <a:solidFill>
                <a:srgbClr val="000000">
                  <a:alpha val="0"/>
                </a:srgbClr>
              </a:solidFill>
            </p:spPr>
          </p:sp>
          <p:sp>
            <p:nvSpPr>
              <p:cNvPr name="TextBox 25" id="25"/>
              <p:cNvSpPr txBox="true"/>
              <p:nvPr/>
            </p:nvSpPr>
            <p:spPr>
              <a:xfrm>
                <a:off x="0" y="-19050"/>
                <a:ext cx="10368446" cy="1309212"/>
              </a:xfrm>
              <a:prstGeom prst="rect">
                <a:avLst/>
              </a:prstGeom>
            </p:spPr>
            <p:txBody>
              <a:bodyPr anchor="ctr" rtlCol="false" tIns="0" lIns="0" bIns="0" rIns="0"/>
              <a:lstStyle/>
              <a:p>
                <a:pPr algn="ctr">
                  <a:lnSpc>
                    <a:spcPts val="2754"/>
                  </a:lnSpc>
                </a:pPr>
                <a:r>
                  <a:rPr lang="en-US" sz="2550">
                    <a:solidFill>
                      <a:srgbClr val="000000"/>
                    </a:solidFill>
                    <a:latin typeface="Calibri (MS)"/>
                    <a:ea typeface="Calibri (MS)"/>
                    <a:cs typeface="Calibri (MS)"/>
                    <a:sym typeface="Calibri (MS)"/>
                  </a:rPr>
                  <a:t>Liu et al., “Swin Transformer: Hierarchical Vision Transformer Using Shifted Windows”, ICCV 2021.</a:t>
                </a:r>
              </a:p>
            </p:txBody>
          </p:sp>
        </p:grpSp>
      </p:grpSp>
      <p:grpSp>
        <p:nvGrpSpPr>
          <p:cNvPr name="Group 26" id="26"/>
          <p:cNvGrpSpPr/>
          <p:nvPr/>
        </p:nvGrpSpPr>
        <p:grpSpPr>
          <a:xfrm rot="0">
            <a:off x="5373749" y="3979374"/>
            <a:ext cx="958096" cy="958097"/>
            <a:chOff x="0" y="0"/>
            <a:chExt cx="1277462" cy="1277462"/>
          </a:xfrm>
        </p:grpSpPr>
        <p:sp>
          <p:nvSpPr>
            <p:cNvPr name="Freeform 27" id="27"/>
            <p:cNvSpPr/>
            <p:nvPr/>
          </p:nvSpPr>
          <p:spPr>
            <a:xfrm flipH="false" flipV="false" rot="0">
              <a:off x="0" y="0"/>
              <a:ext cx="1277366" cy="1277366"/>
            </a:xfrm>
            <a:custGeom>
              <a:avLst/>
              <a:gdLst/>
              <a:ahLst/>
              <a:cxnLst/>
              <a:rect r="r" b="b" t="t" l="l"/>
              <a:pathLst>
                <a:path h="1277366" w="1277366">
                  <a:moveTo>
                    <a:pt x="0" y="638683"/>
                  </a:moveTo>
                  <a:cubicBezTo>
                    <a:pt x="0" y="286004"/>
                    <a:pt x="286004" y="0"/>
                    <a:pt x="638683" y="0"/>
                  </a:cubicBezTo>
                  <a:cubicBezTo>
                    <a:pt x="991362" y="0"/>
                    <a:pt x="1277366" y="286004"/>
                    <a:pt x="1277366" y="638683"/>
                  </a:cubicBezTo>
                  <a:cubicBezTo>
                    <a:pt x="1277366" y="991362"/>
                    <a:pt x="991362" y="1277366"/>
                    <a:pt x="638683" y="1277366"/>
                  </a:cubicBezTo>
                  <a:cubicBezTo>
                    <a:pt x="286004" y="1277366"/>
                    <a:pt x="0" y="991489"/>
                    <a:pt x="0" y="638683"/>
                  </a:cubicBezTo>
                  <a:close/>
                </a:path>
              </a:pathLst>
            </a:custGeom>
            <a:blipFill>
              <a:blip r:embed="rId7"/>
              <a:stretch>
                <a:fillRect l="0" t="0" r="-7" b="-7"/>
              </a:stretch>
            </a:blipFill>
          </p:spPr>
        </p:sp>
      </p:grpSp>
      <p:grpSp>
        <p:nvGrpSpPr>
          <p:cNvPr name="Group 28" id="28"/>
          <p:cNvGrpSpPr/>
          <p:nvPr/>
        </p:nvGrpSpPr>
        <p:grpSpPr>
          <a:xfrm rot="-10800000">
            <a:off x="5852796" y="5223471"/>
            <a:ext cx="8006334" cy="958097"/>
            <a:chOff x="0" y="0"/>
            <a:chExt cx="10675112" cy="1277462"/>
          </a:xfrm>
        </p:grpSpPr>
        <p:sp>
          <p:nvSpPr>
            <p:cNvPr name="Freeform 29" id="29"/>
            <p:cNvSpPr/>
            <p:nvPr/>
          </p:nvSpPr>
          <p:spPr>
            <a:xfrm flipH="false" flipV="false" rot="0">
              <a:off x="0" y="0"/>
              <a:ext cx="10675112" cy="1277366"/>
            </a:xfrm>
            <a:custGeom>
              <a:avLst/>
              <a:gdLst/>
              <a:ahLst/>
              <a:cxnLst/>
              <a:rect r="r" b="b" t="t" l="l"/>
              <a:pathLst>
                <a:path h="1277366" w="10675112">
                  <a:moveTo>
                    <a:pt x="0" y="0"/>
                  </a:moveTo>
                  <a:lnTo>
                    <a:pt x="10036429" y="0"/>
                  </a:lnTo>
                  <a:lnTo>
                    <a:pt x="10675112" y="638683"/>
                  </a:lnTo>
                  <a:lnTo>
                    <a:pt x="10036429" y="1277366"/>
                  </a:lnTo>
                  <a:lnTo>
                    <a:pt x="0" y="1277366"/>
                  </a:lnTo>
                  <a:close/>
                </a:path>
              </a:pathLst>
            </a:custGeom>
            <a:gradFill rotWithShape="true">
              <a:gsLst>
                <a:gs pos="0">
                  <a:srgbClr val="FFFFFF">
                    <a:alpha val="100000"/>
                  </a:srgbClr>
                </a:gs>
                <a:gs pos="50000">
                  <a:srgbClr val="FFFFFF">
                    <a:alpha val="100000"/>
                  </a:srgbClr>
                </a:gs>
                <a:gs pos="100000">
                  <a:srgbClr val="E2E2E2">
                    <a:alpha val="100000"/>
                  </a:srgbClr>
                </a:gs>
              </a:gsLst>
              <a:lin ang="16200000"/>
            </a:gradFill>
          </p:spPr>
        </p:sp>
      </p:grpSp>
      <p:grpSp>
        <p:nvGrpSpPr>
          <p:cNvPr name="Group 30" id="30"/>
          <p:cNvGrpSpPr/>
          <p:nvPr/>
        </p:nvGrpSpPr>
        <p:grpSpPr>
          <a:xfrm rot="0">
            <a:off x="6087558" y="5218708"/>
            <a:ext cx="7776334" cy="967622"/>
            <a:chOff x="0" y="0"/>
            <a:chExt cx="10368446" cy="1290162"/>
          </a:xfrm>
        </p:grpSpPr>
        <p:sp>
          <p:nvSpPr>
            <p:cNvPr name="Freeform 31" id="31"/>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2" id="32"/>
            <p:cNvGrpSpPr/>
            <p:nvPr/>
          </p:nvGrpSpPr>
          <p:grpSpPr>
            <a:xfrm rot="0">
              <a:off x="0" y="0"/>
              <a:ext cx="10368446" cy="1290162"/>
              <a:chOff x="0" y="0"/>
              <a:chExt cx="10368446" cy="1290162"/>
            </a:xfrm>
          </p:grpSpPr>
          <p:sp>
            <p:nvSpPr>
              <p:cNvPr name="Freeform 33" id="33"/>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close/>
                  </a:path>
                </a:pathLst>
              </a:custGeom>
              <a:solidFill>
                <a:srgbClr val="000000">
                  <a:alpha val="0"/>
                </a:srgbClr>
              </a:solidFill>
            </p:spPr>
          </p:sp>
          <p:sp>
            <p:nvSpPr>
              <p:cNvPr name="TextBox 34" id="34"/>
              <p:cNvSpPr txBox="true"/>
              <p:nvPr/>
            </p:nvSpPr>
            <p:spPr>
              <a:xfrm>
                <a:off x="0" y="-19050"/>
                <a:ext cx="10368446" cy="1309212"/>
              </a:xfrm>
              <a:prstGeom prst="rect">
                <a:avLst/>
              </a:prstGeom>
            </p:spPr>
            <p:txBody>
              <a:bodyPr anchor="ctr" rtlCol="false" tIns="0" lIns="0" bIns="0" rIns="0"/>
              <a:lstStyle/>
              <a:p>
                <a:pPr algn="ctr">
                  <a:lnSpc>
                    <a:spcPts val="2754"/>
                  </a:lnSpc>
                </a:pPr>
                <a:r>
                  <a:rPr lang="en-US" sz="2550">
                    <a:solidFill>
                      <a:srgbClr val="000000"/>
                    </a:solidFill>
                    <a:latin typeface="Calibri (MS)"/>
                    <a:ea typeface="Calibri (MS)"/>
                    <a:cs typeface="Calibri (MS)"/>
                    <a:sym typeface="Calibri (MS)"/>
                  </a:rPr>
                  <a:t> BraTS 2020 Brain Tumor MRI Dataset.</a:t>
                </a:r>
              </a:p>
            </p:txBody>
          </p:sp>
        </p:grpSp>
      </p:grpSp>
      <p:grpSp>
        <p:nvGrpSpPr>
          <p:cNvPr name="Group 35" id="35"/>
          <p:cNvGrpSpPr/>
          <p:nvPr/>
        </p:nvGrpSpPr>
        <p:grpSpPr>
          <a:xfrm rot="0">
            <a:off x="5373749" y="5223471"/>
            <a:ext cx="958096" cy="958097"/>
            <a:chOff x="0" y="0"/>
            <a:chExt cx="1277462" cy="1277462"/>
          </a:xfrm>
        </p:grpSpPr>
        <p:sp>
          <p:nvSpPr>
            <p:cNvPr name="Freeform 36" id="36"/>
            <p:cNvSpPr/>
            <p:nvPr/>
          </p:nvSpPr>
          <p:spPr>
            <a:xfrm flipH="false" flipV="false" rot="0">
              <a:off x="0" y="0"/>
              <a:ext cx="1277366" cy="1277366"/>
            </a:xfrm>
            <a:custGeom>
              <a:avLst/>
              <a:gdLst/>
              <a:ahLst/>
              <a:cxnLst/>
              <a:rect r="r" b="b" t="t" l="l"/>
              <a:pathLst>
                <a:path h="1277366" w="1277366">
                  <a:moveTo>
                    <a:pt x="0" y="638683"/>
                  </a:moveTo>
                  <a:cubicBezTo>
                    <a:pt x="0" y="286004"/>
                    <a:pt x="286004" y="0"/>
                    <a:pt x="638683" y="0"/>
                  </a:cubicBezTo>
                  <a:cubicBezTo>
                    <a:pt x="991362" y="0"/>
                    <a:pt x="1277366" y="286004"/>
                    <a:pt x="1277366" y="638683"/>
                  </a:cubicBezTo>
                  <a:cubicBezTo>
                    <a:pt x="1277366" y="991362"/>
                    <a:pt x="991362" y="1277366"/>
                    <a:pt x="638683" y="1277366"/>
                  </a:cubicBezTo>
                  <a:cubicBezTo>
                    <a:pt x="286004" y="1277366"/>
                    <a:pt x="0" y="991489"/>
                    <a:pt x="0" y="638683"/>
                  </a:cubicBezTo>
                  <a:close/>
                </a:path>
              </a:pathLst>
            </a:custGeom>
            <a:blipFill>
              <a:blip r:embed="rId8"/>
              <a:stretch>
                <a:fillRect l="0" t="0" r="-7" b="-7"/>
              </a:stretch>
            </a:blipFill>
          </p:spPr>
        </p:sp>
      </p:grpSp>
      <p:grpSp>
        <p:nvGrpSpPr>
          <p:cNvPr name="Group 37" id="37"/>
          <p:cNvGrpSpPr/>
          <p:nvPr/>
        </p:nvGrpSpPr>
        <p:grpSpPr>
          <a:xfrm rot="-10800000">
            <a:off x="5852796" y="6467568"/>
            <a:ext cx="8006334" cy="958097"/>
            <a:chOff x="0" y="0"/>
            <a:chExt cx="10675112" cy="1277462"/>
          </a:xfrm>
        </p:grpSpPr>
        <p:sp>
          <p:nvSpPr>
            <p:cNvPr name="Freeform 38" id="38"/>
            <p:cNvSpPr/>
            <p:nvPr/>
          </p:nvSpPr>
          <p:spPr>
            <a:xfrm flipH="false" flipV="false" rot="0">
              <a:off x="0" y="0"/>
              <a:ext cx="10675112" cy="1277366"/>
            </a:xfrm>
            <a:custGeom>
              <a:avLst/>
              <a:gdLst/>
              <a:ahLst/>
              <a:cxnLst/>
              <a:rect r="r" b="b" t="t" l="l"/>
              <a:pathLst>
                <a:path h="1277366" w="10675112">
                  <a:moveTo>
                    <a:pt x="0" y="0"/>
                  </a:moveTo>
                  <a:lnTo>
                    <a:pt x="10036429" y="0"/>
                  </a:lnTo>
                  <a:lnTo>
                    <a:pt x="10675112" y="638683"/>
                  </a:lnTo>
                  <a:lnTo>
                    <a:pt x="10036429" y="1277366"/>
                  </a:lnTo>
                  <a:lnTo>
                    <a:pt x="0" y="1277366"/>
                  </a:lnTo>
                  <a:close/>
                </a:path>
              </a:pathLst>
            </a:custGeom>
            <a:gradFill rotWithShape="true">
              <a:gsLst>
                <a:gs pos="0">
                  <a:srgbClr val="FFFFFF">
                    <a:alpha val="100000"/>
                  </a:srgbClr>
                </a:gs>
                <a:gs pos="50000">
                  <a:srgbClr val="FFFFFF">
                    <a:alpha val="100000"/>
                  </a:srgbClr>
                </a:gs>
                <a:gs pos="100000">
                  <a:srgbClr val="E2E2E2">
                    <a:alpha val="100000"/>
                  </a:srgbClr>
                </a:gs>
              </a:gsLst>
              <a:lin ang="16200000"/>
            </a:gradFill>
          </p:spPr>
        </p:sp>
      </p:grpSp>
      <p:grpSp>
        <p:nvGrpSpPr>
          <p:cNvPr name="Group 39" id="39"/>
          <p:cNvGrpSpPr/>
          <p:nvPr/>
        </p:nvGrpSpPr>
        <p:grpSpPr>
          <a:xfrm rot="0">
            <a:off x="6087558" y="6462805"/>
            <a:ext cx="7776334" cy="967622"/>
            <a:chOff x="0" y="0"/>
            <a:chExt cx="10368446" cy="1290162"/>
          </a:xfrm>
        </p:grpSpPr>
        <p:sp>
          <p:nvSpPr>
            <p:cNvPr name="Freeform 40" id="40"/>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1" id="41"/>
            <p:cNvGrpSpPr/>
            <p:nvPr/>
          </p:nvGrpSpPr>
          <p:grpSpPr>
            <a:xfrm rot="0">
              <a:off x="0" y="0"/>
              <a:ext cx="10368446" cy="1290162"/>
              <a:chOff x="0" y="0"/>
              <a:chExt cx="10368446" cy="1290162"/>
            </a:xfrm>
          </p:grpSpPr>
          <p:sp>
            <p:nvSpPr>
              <p:cNvPr name="Freeform 42" id="42"/>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close/>
                  </a:path>
                </a:pathLst>
              </a:custGeom>
              <a:solidFill>
                <a:srgbClr val="000000">
                  <a:alpha val="0"/>
                </a:srgbClr>
              </a:solidFill>
            </p:spPr>
          </p:sp>
          <p:sp>
            <p:nvSpPr>
              <p:cNvPr name="TextBox 43" id="43"/>
              <p:cNvSpPr txBox="true"/>
              <p:nvPr/>
            </p:nvSpPr>
            <p:spPr>
              <a:xfrm>
                <a:off x="0" y="-19050"/>
                <a:ext cx="10368446" cy="1309212"/>
              </a:xfrm>
              <a:prstGeom prst="rect">
                <a:avLst/>
              </a:prstGeom>
            </p:spPr>
            <p:txBody>
              <a:bodyPr anchor="ctr" rtlCol="false" tIns="0" lIns="0" bIns="0" rIns="0"/>
              <a:lstStyle/>
              <a:p>
                <a:pPr algn="ctr">
                  <a:lnSpc>
                    <a:spcPts val="2754"/>
                  </a:lnSpc>
                </a:pPr>
                <a:r>
                  <a:rPr lang="en-US" sz="2550">
                    <a:solidFill>
                      <a:srgbClr val="000000"/>
                    </a:solidFill>
                    <a:latin typeface="Calibri (MS)"/>
                    <a:ea typeface="Calibri (MS)"/>
                    <a:cs typeface="Calibri (MS)"/>
                    <a:sym typeface="Calibri (MS)"/>
                  </a:rPr>
                  <a:t>Kaggle: Brain Tumor CT Dataset (Healthy &amp; Tumor).</a:t>
                </a:r>
              </a:p>
            </p:txBody>
          </p:sp>
        </p:grpSp>
      </p:grpSp>
      <p:grpSp>
        <p:nvGrpSpPr>
          <p:cNvPr name="Group 44" id="44"/>
          <p:cNvGrpSpPr/>
          <p:nvPr/>
        </p:nvGrpSpPr>
        <p:grpSpPr>
          <a:xfrm rot="0">
            <a:off x="5373749" y="6467568"/>
            <a:ext cx="958096" cy="958097"/>
            <a:chOff x="0" y="0"/>
            <a:chExt cx="1277462" cy="1277462"/>
          </a:xfrm>
        </p:grpSpPr>
        <p:sp>
          <p:nvSpPr>
            <p:cNvPr name="Freeform 45" id="45"/>
            <p:cNvSpPr/>
            <p:nvPr/>
          </p:nvSpPr>
          <p:spPr>
            <a:xfrm flipH="false" flipV="false" rot="0">
              <a:off x="0" y="0"/>
              <a:ext cx="1277366" cy="1277366"/>
            </a:xfrm>
            <a:custGeom>
              <a:avLst/>
              <a:gdLst/>
              <a:ahLst/>
              <a:cxnLst/>
              <a:rect r="r" b="b" t="t" l="l"/>
              <a:pathLst>
                <a:path h="1277366" w="1277366">
                  <a:moveTo>
                    <a:pt x="0" y="638683"/>
                  </a:moveTo>
                  <a:cubicBezTo>
                    <a:pt x="0" y="286004"/>
                    <a:pt x="286004" y="0"/>
                    <a:pt x="638683" y="0"/>
                  </a:cubicBezTo>
                  <a:cubicBezTo>
                    <a:pt x="991362" y="0"/>
                    <a:pt x="1277366" y="286004"/>
                    <a:pt x="1277366" y="638683"/>
                  </a:cubicBezTo>
                  <a:cubicBezTo>
                    <a:pt x="1277366" y="991362"/>
                    <a:pt x="991362" y="1277366"/>
                    <a:pt x="638683" y="1277366"/>
                  </a:cubicBezTo>
                  <a:cubicBezTo>
                    <a:pt x="286004" y="1277366"/>
                    <a:pt x="0" y="991489"/>
                    <a:pt x="0" y="638683"/>
                  </a:cubicBezTo>
                  <a:close/>
                </a:path>
              </a:pathLst>
            </a:custGeom>
            <a:blipFill>
              <a:blip r:embed="rId9"/>
              <a:stretch>
                <a:fillRect l="0" t="0" r="-7" b="-7"/>
              </a:stretch>
            </a:blipFill>
          </p:spPr>
        </p:sp>
      </p:grpSp>
      <p:grpSp>
        <p:nvGrpSpPr>
          <p:cNvPr name="Group 46" id="46"/>
          <p:cNvGrpSpPr/>
          <p:nvPr/>
        </p:nvGrpSpPr>
        <p:grpSpPr>
          <a:xfrm rot="-10800000">
            <a:off x="5948235" y="7711665"/>
            <a:ext cx="8006334" cy="958097"/>
            <a:chOff x="0" y="0"/>
            <a:chExt cx="10675112" cy="1277462"/>
          </a:xfrm>
        </p:grpSpPr>
        <p:sp>
          <p:nvSpPr>
            <p:cNvPr name="Freeform 47" id="47"/>
            <p:cNvSpPr/>
            <p:nvPr/>
          </p:nvSpPr>
          <p:spPr>
            <a:xfrm flipH="false" flipV="false" rot="0">
              <a:off x="0" y="0"/>
              <a:ext cx="10675112" cy="1277366"/>
            </a:xfrm>
            <a:custGeom>
              <a:avLst/>
              <a:gdLst/>
              <a:ahLst/>
              <a:cxnLst/>
              <a:rect r="r" b="b" t="t" l="l"/>
              <a:pathLst>
                <a:path h="1277366" w="10675112">
                  <a:moveTo>
                    <a:pt x="0" y="0"/>
                  </a:moveTo>
                  <a:lnTo>
                    <a:pt x="10036429" y="0"/>
                  </a:lnTo>
                  <a:lnTo>
                    <a:pt x="10675112" y="638683"/>
                  </a:lnTo>
                  <a:lnTo>
                    <a:pt x="10036429" y="1277366"/>
                  </a:lnTo>
                  <a:lnTo>
                    <a:pt x="0" y="1277366"/>
                  </a:lnTo>
                  <a:close/>
                </a:path>
              </a:pathLst>
            </a:custGeom>
            <a:gradFill rotWithShape="true">
              <a:gsLst>
                <a:gs pos="0">
                  <a:srgbClr val="FFFFFF">
                    <a:alpha val="100000"/>
                  </a:srgbClr>
                </a:gs>
                <a:gs pos="50000">
                  <a:srgbClr val="FFFFFF">
                    <a:alpha val="100000"/>
                  </a:srgbClr>
                </a:gs>
                <a:gs pos="100000">
                  <a:srgbClr val="E2E2E2">
                    <a:alpha val="100000"/>
                  </a:srgbClr>
                </a:gs>
              </a:gsLst>
              <a:lin ang="16200000"/>
            </a:gradFill>
          </p:spPr>
        </p:sp>
      </p:grpSp>
      <p:grpSp>
        <p:nvGrpSpPr>
          <p:cNvPr name="Group 48" id="48"/>
          <p:cNvGrpSpPr/>
          <p:nvPr/>
        </p:nvGrpSpPr>
        <p:grpSpPr>
          <a:xfrm rot="0">
            <a:off x="6182997" y="7706902"/>
            <a:ext cx="7776335" cy="967622"/>
            <a:chOff x="0" y="0"/>
            <a:chExt cx="10368446" cy="1290162"/>
          </a:xfrm>
        </p:grpSpPr>
        <p:sp>
          <p:nvSpPr>
            <p:cNvPr name="Freeform 49" id="49"/>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0" id="50"/>
            <p:cNvGrpSpPr/>
            <p:nvPr/>
          </p:nvGrpSpPr>
          <p:grpSpPr>
            <a:xfrm rot="0">
              <a:off x="0" y="0"/>
              <a:ext cx="10368446" cy="1290162"/>
              <a:chOff x="0" y="0"/>
              <a:chExt cx="10368446" cy="1290162"/>
            </a:xfrm>
          </p:grpSpPr>
          <p:sp>
            <p:nvSpPr>
              <p:cNvPr name="Freeform 51" id="51"/>
              <p:cNvSpPr/>
              <p:nvPr/>
            </p:nvSpPr>
            <p:spPr>
              <a:xfrm flipH="false" flipV="false" rot="0">
                <a:off x="0" y="0"/>
                <a:ext cx="10368446" cy="1290162"/>
              </a:xfrm>
              <a:custGeom>
                <a:avLst/>
                <a:gdLst/>
                <a:ahLst/>
                <a:cxnLst/>
                <a:rect r="r" b="b" t="t" l="l"/>
                <a:pathLst>
                  <a:path h="1290162" w="10368446">
                    <a:moveTo>
                      <a:pt x="0" y="0"/>
                    </a:moveTo>
                    <a:lnTo>
                      <a:pt x="10368446" y="0"/>
                    </a:lnTo>
                    <a:lnTo>
                      <a:pt x="10368446" y="1290162"/>
                    </a:lnTo>
                    <a:lnTo>
                      <a:pt x="0" y="1290162"/>
                    </a:lnTo>
                    <a:close/>
                  </a:path>
                </a:pathLst>
              </a:custGeom>
              <a:solidFill>
                <a:srgbClr val="000000">
                  <a:alpha val="0"/>
                </a:srgbClr>
              </a:solidFill>
            </p:spPr>
          </p:sp>
          <p:sp>
            <p:nvSpPr>
              <p:cNvPr name="TextBox 52" id="52"/>
              <p:cNvSpPr txBox="true"/>
              <p:nvPr/>
            </p:nvSpPr>
            <p:spPr>
              <a:xfrm>
                <a:off x="0" y="-19050"/>
                <a:ext cx="10368446" cy="1309212"/>
              </a:xfrm>
              <a:prstGeom prst="rect">
                <a:avLst/>
              </a:prstGeom>
            </p:spPr>
            <p:txBody>
              <a:bodyPr anchor="ctr" rtlCol="false" tIns="0" lIns="0" bIns="0" rIns="0"/>
              <a:lstStyle/>
              <a:p>
                <a:pPr algn="ctr">
                  <a:lnSpc>
                    <a:spcPts val="2754"/>
                  </a:lnSpc>
                </a:pPr>
                <a:r>
                  <a:rPr lang="en-US" sz="2550">
                    <a:solidFill>
                      <a:srgbClr val="000000"/>
                    </a:solidFill>
                    <a:latin typeface="Calibri (MS)"/>
                    <a:ea typeface="Calibri (MS)"/>
                    <a:cs typeface="Calibri (MS)"/>
                    <a:sym typeface="Calibri (MS)"/>
                  </a:rPr>
                  <a:t>Related segmentation/classification papers reviewed during methodology design.</a:t>
                </a:r>
              </a:p>
            </p:txBody>
          </p:sp>
        </p:grpSp>
      </p:grpSp>
      <p:grpSp>
        <p:nvGrpSpPr>
          <p:cNvPr name="Group 53" id="53"/>
          <p:cNvGrpSpPr/>
          <p:nvPr/>
        </p:nvGrpSpPr>
        <p:grpSpPr>
          <a:xfrm rot="0">
            <a:off x="5278310" y="7711665"/>
            <a:ext cx="1339851" cy="958097"/>
            <a:chOff x="0" y="0"/>
            <a:chExt cx="1786468" cy="1277462"/>
          </a:xfrm>
        </p:grpSpPr>
        <p:sp>
          <p:nvSpPr>
            <p:cNvPr name="Freeform 54" id="54"/>
            <p:cNvSpPr/>
            <p:nvPr/>
          </p:nvSpPr>
          <p:spPr>
            <a:xfrm flipH="false" flipV="false" rot="0">
              <a:off x="0" y="0"/>
              <a:ext cx="1786382" cy="1277366"/>
            </a:xfrm>
            <a:custGeom>
              <a:avLst/>
              <a:gdLst/>
              <a:ahLst/>
              <a:cxnLst/>
              <a:rect r="r" b="b" t="t" l="l"/>
              <a:pathLst>
                <a:path h="1277366" w="1786382">
                  <a:moveTo>
                    <a:pt x="0" y="638683"/>
                  </a:moveTo>
                  <a:cubicBezTo>
                    <a:pt x="0" y="286004"/>
                    <a:pt x="399923" y="0"/>
                    <a:pt x="893191" y="0"/>
                  </a:cubicBezTo>
                  <a:cubicBezTo>
                    <a:pt x="1386459" y="0"/>
                    <a:pt x="1786382" y="286004"/>
                    <a:pt x="1786382" y="638683"/>
                  </a:cubicBezTo>
                  <a:cubicBezTo>
                    <a:pt x="1786382" y="991362"/>
                    <a:pt x="1386459" y="1277366"/>
                    <a:pt x="893191" y="1277366"/>
                  </a:cubicBezTo>
                  <a:cubicBezTo>
                    <a:pt x="399923" y="1277366"/>
                    <a:pt x="0" y="991489"/>
                    <a:pt x="0" y="638683"/>
                  </a:cubicBezTo>
                  <a:close/>
                </a:path>
              </a:pathLst>
            </a:custGeom>
            <a:blipFill>
              <a:blip r:embed="rId10"/>
              <a:stretch>
                <a:fillRect l="-7122" t="0" r="-7127" b="-7"/>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09470" y="1033734"/>
            <a:ext cx="13716000" cy="1243477"/>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Contents</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grpSp>
        <p:nvGrpSpPr>
          <p:cNvPr name="Group 10" id="10"/>
          <p:cNvGrpSpPr/>
          <p:nvPr/>
        </p:nvGrpSpPr>
        <p:grpSpPr>
          <a:xfrm rot="0">
            <a:off x="3750590" y="3167112"/>
            <a:ext cx="2708787" cy="2708833"/>
            <a:chOff x="0" y="0"/>
            <a:chExt cx="3611716" cy="3611778"/>
          </a:xfrm>
        </p:grpSpPr>
        <p:sp>
          <p:nvSpPr>
            <p:cNvPr name="Freeform 11" id="11"/>
            <p:cNvSpPr/>
            <p:nvPr/>
          </p:nvSpPr>
          <p:spPr>
            <a:xfrm flipH="false" flipV="false" rot="0">
              <a:off x="0" y="0"/>
              <a:ext cx="3611753" cy="3611880"/>
            </a:xfrm>
            <a:custGeom>
              <a:avLst/>
              <a:gdLst/>
              <a:ahLst/>
              <a:cxnLst/>
              <a:rect r="r" b="b" t="t" l="l"/>
              <a:pathLst>
                <a:path h="3611880" w="3611753">
                  <a:moveTo>
                    <a:pt x="0" y="1805940"/>
                  </a:moveTo>
                  <a:cubicBezTo>
                    <a:pt x="0" y="808482"/>
                    <a:pt x="808482" y="0"/>
                    <a:pt x="1805813" y="0"/>
                  </a:cubicBezTo>
                  <a:cubicBezTo>
                    <a:pt x="2803144" y="0"/>
                    <a:pt x="3611753" y="808482"/>
                    <a:pt x="3611753" y="1805940"/>
                  </a:cubicBezTo>
                  <a:cubicBezTo>
                    <a:pt x="3611753" y="2803398"/>
                    <a:pt x="2803271" y="3611880"/>
                    <a:pt x="1805940" y="3611880"/>
                  </a:cubicBezTo>
                  <a:cubicBezTo>
                    <a:pt x="808609" y="3611880"/>
                    <a:pt x="0" y="2803271"/>
                    <a:pt x="0" y="1805940"/>
                  </a:cubicBezTo>
                  <a:close/>
                </a:path>
              </a:pathLst>
            </a:custGeom>
            <a:gradFill rotWithShape="true">
              <a:gsLst>
                <a:gs pos="0">
                  <a:srgbClr val="FFFFFF">
                    <a:alpha val="50000"/>
                  </a:srgbClr>
                </a:gs>
                <a:gs pos="50000">
                  <a:srgbClr val="FFFFFF">
                    <a:alpha val="50000"/>
                  </a:srgbClr>
                </a:gs>
                <a:gs pos="100000">
                  <a:srgbClr val="E2E2E2">
                    <a:alpha val="50000"/>
                  </a:srgbClr>
                </a:gs>
              </a:gsLst>
              <a:lin ang="5400000"/>
            </a:gradFill>
          </p:spPr>
        </p:sp>
      </p:grpSp>
      <p:grpSp>
        <p:nvGrpSpPr>
          <p:cNvPr name="Group 12" id="12"/>
          <p:cNvGrpSpPr/>
          <p:nvPr/>
        </p:nvGrpSpPr>
        <p:grpSpPr>
          <a:xfrm rot="0">
            <a:off x="4142520" y="3559049"/>
            <a:ext cx="1924926" cy="1924960"/>
            <a:chOff x="0" y="0"/>
            <a:chExt cx="2566568" cy="2566614"/>
          </a:xfrm>
        </p:grpSpPr>
        <p:sp>
          <p:nvSpPr>
            <p:cNvPr name="Freeform 13" id="13"/>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0" y="0"/>
              <a:ext cx="2566568" cy="2566614"/>
              <a:chOff x="0" y="0"/>
              <a:chExt cx="2566568" cy="2566614"/>
            </a:xfrm>
          </p:grpSpPr>
          <p:sp>
            <p:nvSpPr>
              <p:cNvPr name="Freeform 15" id="15"/>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close/>
                  </a:path>
                </a:pathLst>
              </a:custGeom>
              <a:solidFill>
                <a:srgbClr val="000000">
                  <a:alpha val="0"/>
                </a:srgbClr>
              </a:solidFill>
            </p:spPr>
          </p:sp>
          <p:sp>
            <p:nvSpPr>
              <p:cNvPr name="TextBox 16" id="16"/>
              <p:cNvSpPr txBox="true"/>
              <p:nvPr/>
            </p:nvSpPr>
            <p:spPr>
              <a:xfrm>
                <a:off x="0" y="-9525"/>
                <a:ext cx="2566568" cy="2576139"/>
              </a:xfrm>
              <a:prstGeom prst="rect">
                <a:avLst/>
              </a:prstGeom>
            </p:spPr>
            <p:txBody>
              <a:bodyPr anchor="ctr" rtlCol="false" tIns="0" lIns="0" bIns="0" rIns="0"/>
              <a:lstStyle/>
              <a:p>
                <a:pPr algn="ctr">
                  <a:lnSpc>
                    <a:spcPts val="2592"/>
                  </a:lnSpc>
                </a:pPr>
                <a:r>
                  <a:rPr lang="en-US" sz="2400">
                    <a:solidFill>
                      <a:srgbClr val="000000"/>
                    </a:solidFill>
                    <a:latin typeface="Calibri (MS)"/>
                    <a:ea typeface="Calibri (MS)"/>
                    <a:cs typeface="Calibri (MS)"/>
                    <a:sym typeface="Calibri (MS)"/>
                  </a:rPr>
                  <a:t>Introduction</a:t>
                </a:r>
              </a:p>
            </p:txBody>
          </p:sp>
        </p:grpSp>
      </p:grpSp>
      <p:grpSp>
        <p:nvGrpSpPr>
          <p:cNvPr name="Group 17" id="17"/>
          <p:cNvGrpSpPr/>
          <p:nvPr/>
        </p:nvGrpSpPr>
        <p:grpSpPr>
          <a:xfrm rot="0">
            <a:off x="5137533" y="5160298"/>
            <a:ext cx="2708787" cy="2708834"/>
            <a:chOff x="0" y="0"/>
            <a:chExt cx="3611716" cy="3611778"/>
          </a:xfrm>
        </p:grpSpPr>
        <p:sp>
          <p:nvSpPr>
            <p:cNvPr name="Freeform 18" id="18"/>
            <p:cNvSpPr/>
            <p:nvPr/>
          </p:nvSpPr>
          <p:spPr>
            <a:xfrm flipH="false" flipV="false" rot="0">
              <a:off x="0" y="0"/>
              <a:ext cx="3611753" cy="3611880"/>
            </a:xfrm>
            <a:custGeom>
              <a:avLst/>
              <a:gdLst/>
              <a:ahLst/>
              <a:cxnLst/>
              <a:rect r="r" b="b" t="t" l="l"/>
              <a:pathLst>
                <a:path h="3611880" w="3611753">
                  <a:moveTo>
                    <a:pt x="0" y="1805940"/>
                  </a:moveTo>
                  <a:cubicBezTo>
                    <a:pt x="0" y="808482"/>
                    <a:pt x="808482" y="0"/>
                    <a:pt x="1805813" y="0"/>
                  </a:cubicBezTo>
                  <a:cubicBezTo>
                    <a:pt x="2803144" y="0"/>
                    <a:pt x="3611753" y="808482"/>
                    <a:pt x="3611753" y="1805940"/>
                  </a:cubicBezTo>
                  <a:cubicBezTo>
                    <a:pt x="3611753" y="2803398"/>
                    <a:pt x="2803271" y="3611880"/>
                    <a:pt x="1805940" y="3611880"/>
                  </a:cubicBezTo>
                  <a:cubicBezTo>
                    <a:pt x="808609" y="3611880"/>
                    <a:pt x="0" y="2803271"/>
                    <a:pt x="0" y="1805940"/>
                  </a:cubicBezTo>
                  <a:close/>
                </a:path>
              </a:pathLst>
            </a:custGeom>
            <a:gradFill rotWithShape="true">
              <a:gsLst>
                <a:gs pos="0">
                  <a:srgbClr val="FFFFFF">
                    <a:alpha val="50000"/>
                  </a:srgbClr>
                </a:gs>
                <a:gs pos="50000">
                  <a:srgbClr val="FFFFFF">
                    <a:alpha val="50000"/>
                  </a:srgbClr>
                </a:gs>
                <a:gs pos="100000">
                  <a:srgbClr val="E2E2E2">
                    <a:alpha val="50000"/>
                  </a:srgbClr>
                </a:gs>
              </a:gsLst>
              <a:lin ang="5400000"/>
            </a:gradFill>
          </p:spPr>
        </p:sp>
      </p:grpSp>
      <p:grpSp>
        <p:nvGrpSpPr>
          <p:cNvPr name="Group 19" id="19"/>
          <p:cNvGrpSpPr/>
          <p:nvPr/>
        </p:nvGrpSpPr>
        <p:grpSpPr>
          <a:xfrm rot="0">
            <a:off x="5529464" y="5552235"/>
            <a:ext cx="1924926" cy="1924960"/>
            <a:chOff x="0" y="0"/>
            <a:chExt cx="2566568" cy="2566614"/>
          </a:xfrm>
        </p:grpSpPr>
        <p:sp>
          <p:nvSpPr>
            <p:cNvPr name="Freeform 20" id="20"/>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1" id="21"/>
            <p:cNvGrpSpPr/>
            <p:nvPr/>
          </p:nvGrpSpPr>
          <p:grpSpPr>
            <a:xfrm rot="0">
              <a:off x="0" y="0"/>
              <a:ext cx="2566568" cy="2566614"/>
              <a:chOff x="0" y="0"/>
              <a:chExt cx="2566568" cy="2566614"/>
            </a:xfrm>
          </p:grpSpPr>
          <p:sp>
            <p:nvSpPr>
              <p:cNvPr name="Freeform 22" id="22"/>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close/>
                  </a:path>
                </a:pathLst>
              </a:custGeom>
              <a:solidFill>
                <a:srgbClr val="000000">
                  <a:alpha val="0"/>
                </a:srgbClr>
              </a:solidFill>
            </p:spPr>
          </p:sp>
          <p:sp>
            <p:nvSpPr>
              <p:cNvPr name="TextBox 23" id="23"/>
              <p:cNvSpPr txBox="true"/>
              <p:nvPr/>
            </p:nvSpPr>
            <p:spPr>
              <a:xfrm>
                <a:off x="0" y="-9525"/>
                <a:ext cx="2566568" cy="2576139"/>
              </a:xfrm>
              <a:prstGeom prst="rect">
                <a:avLst/>
              </a:prstGeom>
            </p:spPr>
            <p:txBody>
              <a:bodyPr anchor="ctr" rtlCol="false" tIns="0" lIns="0" bIns="0" rIns="0"/>
              <a:lstStyle/>
              <a:p>
                <a:pPr algn="ctr">
                  <a:lnSpc>
                    <a:spcPts val="2592"/>
                  </a:lnSpc>
                </a:pPr>
                <a:r>
                  <a:rPr lang="en-US" sz="2400">
                    <a:solidFill>
                      <a:srgbClr val="000000"/>
                    </a:solidFill>
                    <a:latin typeface="Calibri (MS)"/>
                    <a:ea typeface="Calibri (MS)"/>
                    <a:cs typeface="Calibri (MS)"/>
                    <a:sym typeface="Calibri (MS)"/>
                  </a:rPr>
                  <a:t>Motivation/Problem Statement</a:t>
                </a:r>
              </a:p>
            </p:txBody>
          </p:sp>
        </p:grpSp>
      </p:grpSp>
      <p:grpSp>
        <p:nvGrpSpPr>
          <p:cNvPr name="Group 24" id="24"/>
          <p:cNvGrpSpPr/>
          <p:nvPr/>
        </p:nvGrpSpPr>
        <p:grpSpPr>
          <a:xfrm rot="0">
            <a:off x="6525580" y="3167112"/>
            <a:ext cx="2708787" cy="2708833"/>
            <a:chOff x="0" y="0"/>
            <a:chExt cx="3611716" cy="3611778"/>
          </a:xfrm>
        </p:grpSpPr>
        <p:sp>
          <p:nvSpPr>
            <p:cNvPr name="Freeform 25" id="25"/>
            <p:cNvSpPr/>
            <p:nvPr/>
          </p:nvSpPr>
          <p:spPr>
            <a:xfrm flipH="false" flipV="false" rot="0">
              <a:off x="0" y="0"/>
              <a:ext cx="3611753" cy="3611880"/>
            </a:xfrm>
            <a:custGeom>
              <a:avLst/>
              <a:gdLst/>
              <a:ahLst/>
              <a:cxnLst/>
              <a:rect r="r" b="b" t="t" l="l"/>
              <a:pathLst>
                <a:path h="3611880" w="3611753">
                  <a:moveTo>
                    <a:pt x="0" y="1805940"/>
                  </a:moveTo>
                  <a:cubicBezTo>
                    <a:pt x="0" y="808482"/>
                    <a:pt x="808482" y="0"/>
                    <a:pt x="1805813" y="0"/>
                  </a:cubicBezTo>
                  <a:cubicBezTo>
                    <a:pt x="2803144" y="0"/>
                    <a:pt x="3611753" y="808482"/>
                    <a:pt x="3611753" y="1805940"/>
                  </a:cubicBezTo>
                  <a:cubicBezTo>
                    <a:pt x="3611753" y="2803398"/>
                    <a:pt x="2803271" y="3611880"/>
                    <a:pt x="1805940" y="3611880"/>
                  </a:cubicBezTo>
                  <a:cubicBezTo>
                    <a:pt x="808609" y="3611880"/>
                    <a:pt x="0" y="2803271"/>
                    <a:pt x="0" y="1805940"/>
                  </a:cubicBezTo>
                  <a:close/>
                </a:path>
              </a:pathLst>
            </a:custGeom>
            <a:gradFill rotWithShape="true">
              <a:gsLst>
                <a:gs pos="0">
                  <a:srgbClr val="FFFFFF">
                    <a:alpha val="50000"/>
                  </a:srgbClr>
                </a:gs>
                <a:gs pos="50000">
                  <a:srgbClr val="FFFFFF">
                    <a:alpha val="50000"/>
                  </a:srgbClr>
                </a:gs>
                <a:gs pos="100000">
                  <a:srgbClr val="E2E2E2">
                    <a:alpha val="50000"/>
                  </a:srgbClr>
                </a:gs>
              </a:gsLst>
              <a:lin ang="5400000"/>
            </a:gradFill>
          </p:spPr>
        </p:sp>
      </p:grpSp>
      <p:grpSp>
        <p:nvGrpSpPr>
          <p:cNvPr name="Group 26" id="26"/>
          <p:cNvGrpSpPr/>
          <p:nvPr/>
        </p:nvGrpSpPr>
        <p:grpSpPr>
          <a:xfrm rot="0">
            <a:off x="6917511" y="3559049"/>
            <a:ext cx="1924926" cy="1924960"/>
            <a:chOff x="0" y="0"/>
            <a:chExt cx="2566568" cy="2566614"/>
          </a:xfrm>
        </p:grpSpPr>
        <p:sp>
          <p:nvSpPr>
            <p:cNvPr name="Freeform 27" id="27"/>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28" id="28"/>
            <p:cNvGrpSpPr/>
            <p:nvPr/>
          </p:nvGrpSpPr>
          <p:grpSpPr>
            <a:xfrm rot="0">
              <a:off x="0" y="0"/>
              <a:ext cx="2566568" cy="2566614"/>
              <a:chOff x="0" y="0"/>
              <a:chExt cx="2566568" cy="2566614"/>
            </a:xfrm>
          </p:grpSpPr>
          <p:sp>
            <p:nvSpPr>
              <p:cNvPr name="Freeform 29" id="29"/>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close/>
                  </a:path>
                </a:pathLst>
              </a:custGeom>
              <a:solidFill>
                <a:srgbClr val="000000">
                  <a:alpha val="0"/>
                </a:srgbClr>
              </a:solidFill>
            </p:spPr>
          </p:sp>
          <p:sp>
            <p:nvSpPr>
              <p:cNvPr name="TextBox 30" id="30"/>
              <p:cNvSpPr txBox="true"/>
              <p:nvPr/>
            </p:nvSpPr>
            <p:spPr>
              <a:xfrm>
                <a:off x="0" y="-9525"/>
                <a:ext cx="2566568" cy="2576139"/>
              </a:xfrm>
              <a:prstGeom prst="rect">
                <a:avLst/>
              </a:prstGeom>
            </p:spPr>
            <p:txBody>
              <a:bodyPr anchor="ctr" rtlCol="false" tIns="0" lIns="0" bIns="0" rIns="0"/>
              <a:lstStyle/>
              <a:p>
                <a:pPr algn="ctr">
                  <a:lnSpc>
                    <a:spcPts val="2592"/>
                  </a:lnSpc>
                </a:pPr>
                <a:r>
                  <a:rPr lang="en-US" sz="2400">
                    <a:solidFill>
                      <a:srgbClr val="000000"/>
                    </a:solidFill>
                    <a:latin typeface="Calibri (MS)"/>
                    <a:ea typeface="Calibri (MS)"/>
                    <a:cs typeface="Calibri (MS)"/>
                    <a:sym typeface="Calibri (MS)"/>
                  </a:rPr>
                  <a:t>Literature Review</a:t>
                </a:r>
              </a:p>
            </p:txBody>
          </p:sp>
        </p:grpSp>
      </p:grpSp>
      <p:grpSp>
        <p:nvGrpSpPr>
          <p:cNvPr name="Group 31" id="31"/>
          <p:cNvGrpSpPr/>
          <p:nvPr/>
        </p:nvGrpSpPr>
        <p:grpSpPr>
          <a:xfrm rot="0">
            <a:off x="7912524" y="5160298"/>
            <a:ext cx="2708787" cy="2708834"/>
            <a:chOff x="0" y="0"/>
            <a:chExt cx="3611716" cy="3611778"/>
          </a:xfrm>
        </p:grpSpPr>
        <p:sp>
          <p:nvSpPr>
            <p:cNvPr name="Freeform 32" id="32"/>
            <p:cNvSpPr/>
            <p:nvPr/>
          </p:nvSpPr>
          <p:spPr>
            <a:xfrm flipH="false" flipV="false" rot="0">
              <a:off x="0" y="0"/>
              <a:ext cx="3611753" cy="3611880"/>
            </a:xfrm>
            <a:custGeom>
              <a:avLst/>
              <a:gdLst/>
              <a:ahLst/>
              <a:cxnLst/>
              <a:rect r="r" b="b" t="t" l="l"/>
              <a:pathLst>
                <a:path h="3611880" w="3611753">
                  <a:moveTo>
                    <a:pt x="0" y="1805940"/>
                  </a:moveTo>
                  <a:cubicBezTo>
                    <a:pt x="0" y="808482"/>
                    <a:pt x="808482" y="0"/>
                    <a:pt x="1805813" y="0"/>
                  </a:cubicBezTo>
                  <a:cubicBezTo>
                    <a:pt x="2803144" y="0"/>
                    <a:pt x="3611753" y="808482"/>
                    <a:pt x="3611753" y="1805940"/>
                  </a:cubicBezTo>
                  <a:cubicBezTo>
                    <a:pt x="3611753" y="2803398"/>
                    <a:pt x="2803271" y="3611880"/>
                    <a:pt x="1805940" y="3611880"/>
                  </a:cubicBezTo>
                  <a:cubicBezTo>
                    <a:pt x="808609" y="3611880"/>
                    <a:pt x="0" y="2803271"/>
                    <a:pt x="0" y="1805940"/>
                  </a:cubicBezTo>
                  <a:close/>
                </a:path>
              </a:pathLst>
            </a:custGeom>
            <a:gradFill rotWithShape="true">
              <a:gsLst>
                <a:gs pos="0">
                  <a:srgbClr val="FFFFFF">
                    <a:alpha val="50000"/>
                  </a:srgbClr>
                </a:gs>
                <a:gs pos="50000">
                  <a:srgbClr val="FFFFFF">
                    <a:alpha val="50000"/>
                  </a:srgbClr>
                </a:gs>
                <a:gs pos="100000">
                  <a:srgbClr val="E2E2E2">
                    <a:alpha val="50000"/>
                  </a:srgbClr>
                </a:gs>
              </a:gsLst>
              <a:lin ang="5400000"/>
            </a:gradFill>
          </p:spPr>
        </p:sp>
      </p:grpSp>
      <p:grpSp>
        <p:nvGrpSpPr>
          <p:cNvPr name="Group 33" id="33"/>
          <p:cNvGrpSpPr/>
          <p:nvPr/>
        </p:nvGrpSpPr>
        <p:grpSpPr>
          <a:xfrm rot="0">
            <a:off x="8304454" y="5552235"/>
            <a:ext cx="1924926" cy="1924960"/>
            <a:chOff x="0" y="0"/>
            <a:chExt cx="2566568" cy="2566614"/>
          </a:xfrm>
        </p:grpSpPr>
        <p:sp>
          <p:nvSpPr>
            <p:cNvPr name="Freeform 34" id="34"/>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35" id="35"/>
            <p:cNvGrpSpPr/>
            <p:nvPr/>
          </p:nvGrpSpPr>
          <p:grpSpPr>
            <a:xfrm rot="0">
              <a:off x="0" y="0"/>
              <a:ext cx="2566568" cy="2566614"/>
              <a:chOff x="0" y="0"/>
              <a:chExt cx="2566568" cy="2566614"/>
            </a:xfrm>
          </p:grpSpPr>
          <p:sp>
            <p:nvSpPr>
              <p:cNvPr name="Freeform 36" id="36"/>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close/>
                  </a:path>
                </a:pathLst>
              </a:custGeom>
              <a:solidFill>
                <a:srgbClr val="000000">
                  <a:alpha val="0"/>
                </a:srgbClr>
              </a:solidFill>
            </p:spPr>
          </p:sp>
          <p:sp>
            <p:nvSpPr>
              <p:cNvPr name="TextBox 37" id="37"/>
              <p:cNvSpPr txBox="true"/>
              <p:nvPr/>
            </p:nvSpPr>
            <p:spPr>
              <a:xfrm>
                <a:off x="0" y="-9525"/>
                <a:ext cx="2566568" cy="2576139"/>
              </a:xfrm>
              <a:prstGeom prst="rect">
                <a:avLst/>
              </a:prstGeom>
            </p:spPr>
            <p:txBody>
              <a:bodyPr anchor="ctr" rtlCol="false" tIns="0" lIns="0" bIns="0" rIns="0"/>
              <a:lstStyle/>
              <a:p>
                <a:pPr algn="ctr">
                  <a:lnSpc>
                    <a:spcPts val="2592"/>
                  </a:lnSpc>
                </a:pPr>
                <a:r>
                  <a:rPr lang="en-US" sz="2400">
                    <a:solidFill>
                      <a:srgbClr val="000000"/>
                    </a:solidFill>
                    <a:latin typeface="Calibri (MS)"/>
                    <a:ea typeface="Calibri (MS)"/>
                    <a:cs typeface="Calibri (MS)"/>
                    <a:sym typeface="Calibri (MS)"/>
                  </a:rPr>
                  <a:t>Objective</a:t>
                </a:r>
              </a:p>
            </p:txBody>
          </p:sp>
        </p:grpSp>
      </p:grpSp>
      <p:grpSp>
        <p:nvGrpSpPr>
          <p:cNvPr name="Group 38" id="38"/>
          <p:cNvGrpSpPr/>
          <p:nvPr/>
        </p:nvGrpSpPr>
        <p:grpSpPr>
          <a:xfrm rot="0">
            <a:off x="9300572" y="3167112"/>
            <a:ext cx="2708787" cy="2708833"/>
            <a:chOff x="0" y="0"/>
            <a:chExt cx="3611716" cy="3611778"/>
          </a:xfrm>
        </p:grpSpPr>
        <p:sp>
          <p:nvSpPr>
            <p:cNvPr name="Freeform 39" id="39"/>
            <p:cNvSpPr/>
            <p:nvPr/>
          </p:nvSpPr>
          <p:spPr>
            <a:xfrm flipH="false" flipV="false" rot="0">
              <a:off x="0" y="0"/>
              <a:ext cx="3611753" cy="3611880"/>
            </a:xfrm>
            <a:custGeom>
              <a:avLst/>
              <a:gdLst/>
              <a:ahLst/>
              <a:cxnLst/>
              <a:rect r="r" b="b" t="t" l="l"/>
              <a:pathLst>
                <a:path h="3611880" w="3611753">
                  <a:moveTo>
                    <a:pt x="0" y="1805940"/>
                  </a:moveTo>
                  <a:cubicBezTo>
                    <a:pt x="0" y="808482"/>
                    <a:pt x="808482" y="0"/>
                    <a:pt x="1805813" y="0"/>
                  </a:cubicBezTo>
                  <a:cubicBezTo>
                    <a:pt x="2803144" y="0"/>
                    <a:pt x="3611753" y="808482"/>
                    <a:pt x="3611753" y="1805940"/>
                  </a:cubicBezTo>
                  <a:cubicBezTo>
                    <a:pt x="3611753" y="2803398"/>
                    <a:pt x="2803271" y="3611880"/>
                    <a:pt x="1805940" y="3611880"/>
                  </a:cubicBezTo>
                  <a:cubicBezTo>
                    <a:pt x="808609" y="3611880"/>
                    <a:pt x="0" y="2803271"/>
                    <a:pt x="0" y="1805940"/>
                  </a:cubicBezTo>
                  <a:close/>
                </a:path>
              </a:pathLst>
            </a:custGeom>
            <a:gradFill rotWithShape="true">
              <a:gsLst>
                <a:gs pos="0">
                  <a:srgbClr val="FFFFFF">
                    <a:alpha val="50000"/>
                  </a:srgbClr>
                </a:gs>
                <a:gs pos="50000">
                  <a:srgbClr val="FFFFFF">
                    <a:alpha val="50000"/>
                  </a:srgbClr>
                </a:gs>
                <a:gs pos="100000">
                  <a:srgbClr val="E2E2E2">
                    <a:alpha val="50000"/>
                  </a:srgbClr>
                </a:gs>
              </a:gsLst>
              <a:lin ang="5400000"/>
            </a:gradFill>
          </p:spPr>
        </p:sp>
      </p:grpSp>
      <p:grpSp>
        <p:nvGrpSpPr>
          <p:cNvPr name="Group 40" id="40"/>
          <p:cNvGrpSpPr/>
          <p:nvPr/>
        </p:nvGrpSpPr>
        <p:grpSpPr>
          <a:xfrm rot="0">
            <a:off x="9692502" y="3559049"/>
            <a:ext cx="1924926" cy="1924960"/>
            <a:chOff x="0" y="0"/>
            <a:chExt cx="2566568" cy="2566614"/>
          </a:xfrm>
        </p:grpSpPr>
        <p:sp>
          <p:nvSpPr>
            <p:cNvPr name="Freeform 41" id="41"/>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2" id="42"/>
            <p:cNvGrpSpPr/>
            <p:nvPr/>
          </p:nvGrpSpPr>
          <p:grpSpPr>
            <a:xfrm rot="0">
              <a:off x="0" y="0"/>
              <a:ext cx="2566568" cy="2566614"/>
              <a:chOff x="0" y="0"/>
              <a:chExt cx="2566568" cy="2566614"/>
            </a:xfrm>
          </p:grpSpPr>
          <p:sp>
            <p:nvSpPr>
              <p:cNvPr name="Freeform 43" id="43"/>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close/>
                  </a:path>
                </a:pathLst>
              </a:custGeom>
              <a:solidFill>
                <a:srgbClr val="000000">
                  <a:alpha val="0"/>
                </a:srgbClr>
              </a:solidFill>
            </p:spPr>
          </p:sp>
          <p:sp>
            <p:nvSpPr>
              <p:cNvPr name="TextBox 44" id="44"/>
              <p:cNvSpPr txBox="true"/>
              <p:nvPr/>
            </p:nvSpPr>
            <p:spPr>
              <a:xfrm>
                <a:off x="0" y="-9525"/>
                <a:ext cx="2566568" cy="2576139"/>
              </a:xfrm>
              <a:prstGeom prst="rect">
                <a:avLst/>
              </a:prstGeom>
            </p:spPr>
            <p:txBody>
              <a:bodyPr anchor="ctr" rtlCol="false" tIns="0" lIns="0" bIns="0" rIns="0"/>
              <a:lstStyle/>
              <a:p>
                <a:pPr algn="ctr">
                  <a:lnSpc>
                    <a:spcPts val="2592"/>
                  </a:lnSpc>
                </a:pPr>
                <a:r>
                  <a:rPr lang="en-US" sz="2400">
                    <a:solidFill>
                      <a:srgbClr val="000000"/>
                    </a:solidFill>
                    <a:latin typeface="Calibri (MS)"/>
                    <a:ea typeface="Calibri (MS)"/>
                    <a:cs typeface="Calibri (MS)"/>
                    <a:sym typeface="Calibri (MS)"/>
                  </a:rPr>
                  <a:t>Proposed Methodology</a:t>
                </a:r>
              </a:p>
            </p:txBody>
          </p:sp>
        </p:grpSp>
      </p:grpSp>
      <p:grpSp>
        <p:nvGrpSpPr>
          <p:cNvPr name="Group 45" id="45"/>
          <p:cNvGrpSpPr/>
          <p:nvPr/>
        </p:nvGrpSpPr>
        <p:grpSpPr>
          <a:xfrm rot="0">
            <a:off x="10687515" y="5160298"/>
            <a:ext cx="2708787" cy="2708834"/>
            <a:chOff x="0" y="0"/>
            <a:chExt cx="3611716" cy="3611778"/>
          </a:xfrm>
        </p:grpSpPr>
        <p:sp>
          <p:nvSpPr>
            <p:cNvPr name="Freeform 46" id="46"/>
            <p:cNvSpPr/>
            <p:nvPr/>
          </p:nvSpPr>
          <p:spPr>
            <a:xfrm flipH="false" flipV="false" rot="0">
              <a:off x="0" y="0"/>
              <a:ext cx="3611753" cy="3611880"/>
            </a:xfrm>
            <a:custGeom>
              <a:avLst/>
              <a:gdLst/>
              <a:ahLst/>
              <a:cxnLst/>
              <a:rect r="r" b="b" t="t" l="l"/>
              <a:pathLst>
                <a:path h="3611880" w="3611753">
                  <a:moveTo>
                    <a:pt x="0" y="1805940"/>
                  </a:moveTo>
                  <a:cubicBezTo>
                    <a:pt x="0" y="808482"/>
                    <a:pt x="808482" y="0"/>
                    <a:pt x="1805813" y="0"/>
                  </a:cubicBezTo>
                  <a:cubicBezTo>
                    <a:pt x="2803144" y="0"/>
                    <a:pt x="3611753" y="808482"/>
                    <a:pt x="3611753" y="1805940"/>
                  </a:cubicBezTo>
                  <a:cubicBezTo>
                    <a:pt x="3611753" y="2803398"/>
                    <a:pt x="2803271" y="3611880"/>
                    <a:pt x="1805940" y="3611880"/>
                  </a:cubicBezTo>
                  <a:cubicBezTo>
                    <a:pt x="808609" y="3611880"/>
                    <a:pt x="0" y="2803271"/>
                    <a:pt x="0" y="1805940"/>
                  </a:cubicBezTo>
                  <a:close/>
                </a:path>
              </a:pathLst>
            </a:custGeom>
            <a:gradFill rotWithShape="true">
              <a:gsLst>
                <a:gs pos="0">
                  <a:srgbClr val="FFFFFF">
                    <a:alpha val="50000"/>
                  </a:srgbClr>
                </a:gs>
                <a:gs pos="50000">
                  <a:srgbClr val="FFFFFF">
                    <a:alpha val="50000"/>
                  </a:srgbClr>
                </a:gs>
                <a:gs pos="100000">
                  <a:srgbClr val="E2E2E2">
                    <a:alpha val="50000"/>
                  </a:srgbClr>
                </a:gs>
              </a:gsLst>
              <a:lin ang="5400000"/>
            </a:gradFill>
          </p:spPr>
        </p:sp>
      </p:grpSp>
      <p:grpSp>
        <p:nvGrpSpPr>
          <p:cNvPr name="Group 47" id="47"/>
          <p:cNvGrpSpPr/>
          <p:nvPr/>
        </p:nvGrpSpPr>
        <p:grpSpPr>
          <a:xfrm rot="0">
            <a:off x="11079446" y="5552235"/>
            <a:ext cx="1924926" cy="1924960"/>
            <a:chOff x="0" y="0"/>
            <a:chExt cx="2566568" cy="2566614"/>
          </a:xfrm>
        </p:grpSpPr>
        <p:sp>
          <p:nvSpPr>
            <p:cNvPr name="Freeform 48" id="48"/>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9" id="49"/>
            <p:cNvGrpSpPr/>
            <p:nvPr/>
          </p:nvGrpSpPr>
          <p:grpSpPr>
            <a:xfrm rot="0">
              <a:off x="0" y="0"/>
              <a:ext cx="2566568" cy="2566614"/>
              <a:chOff x="0" y="0"/>
              <a:chExt cx="2566568" cy="2566614"/>
            </a:xfrm>
          </p:grpSpPr>
          <p:sp>
            <p:nvSpPr>
              <p:cNvPr name="Freeform 50" id="50"/>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close/>
                  </a:path>
                </a:pathLst>
              </a:custGeom>
              <a:solidFill>
                <a:srgbClr val="000000">
                  <a:alpha val="0"/>
                </a:srgbClr>
              </a:solidFill>
            </p:spPr>
          </p:sp>
          <p:sp>
            <p:nvSpPr>
              <p:cNvPr name="TextBox 51" id="51"/>
              <p:cNvSpPr txBox="true"/>
              <p:nvPr/>
            </p:nvSpPr>
            <p:spPr>
              <a:xfrm>
                <a:off x="0" y="-9525"/>
                <a:ext cx="2566568" cy="2576139"/>
              </a:xfrm>
              <a:prstGeom prst="rect">
                <a:avLst/>
              </a:prstGeom>
            </p:spPr>
            <p:txBody>
              <a:bodyPr anchor="ctr" rtlCol="false" tIns="0" lIns="0" bIns="0" rIns="0"/>
              <a:lstStyle/>
              <a:p>
                <a:pPr algn="ctr">
                  <a:lnSpc>
                    <a:spcPts val="2592"/>
                  </a:lnSpc>
                </a:pPr>
                <a:r>
                  <a:rPr lang="en-US" sz="2400">
                    <a:solidFill>
                      <a:srgbClr val="000000"/>
                    </a:solidFill>
                    <a:latin typeface="Calibri (MS)"/>
                    <a:ea typeface="Calibri (MS)"/>
                    <a:cs typeface="Calibri (MS)"/>
                    <a:sym typeface="Calibri (MS)"/>
                  </a:rPr>
                  <a:t>Results and Discussion</a:t>
                </a:r>
              </a:p>
            </p:txBody>
          </p:sp>
        </p:grpSp>
      </p:grpSp>
      <p:grpSp>
        <p:nvGrpSpPr>
          <p:cNvPr name="Group 52" id="52"/>
          <p:cNvGrpSpPr/>
          <p:nvPr/>
        </p:nvGrpSpPr>
        <p:grpSpPr>
          <a:xfrm rot="0">
            <a:off x="12075562" y="3167112"/>
            <a:ext cx="2708787" cy="2708833"/>
            <a:chOff x="0" y="0"/>
            <a:chExt cx="3611716" cy="3611778"/>
          </a:xfrm>
        </p:grpSpPr>
        <p:sp>
          <p:nvSpPr>
            <p:cNvPr name="Freeform 53" id="53"/>
            <p:cNvSpPr/>
            <p:nvPr/>
          </p:nvSpPr>
          <p:spPr>
            <a:xfrm flipH="false" flipV="false" rot="0">
              <a:off x="0" y="0"/>
              <a:ext cx="3611753" cy="3611880"/>
            </a:xfrm>
            <a:custGeom>
              <a:avLst/>
              <a:gdLst/>
              <a:ahLst/>
              <a:cxnLst/>
              <a:rect r="r" b="b" t="t" l="l"/>
              <a:pathLst>
                <a:path h="3611880" w="3611753">
                  <a:moveTo>
                    <a:pt x="0" y="1805940"/>
                  </a:moveTo>
                  <a:cubicBezTo>
                    <a:pt x="0" y="808482"/>
                    <a:pt x="808482" y="0"/>
                    <a:pt x="1805813" y="0"/>
                  </a:cubicBezTo>
                  <a:cubicBezTo>
                    <a:pt x="2803144" y="0"/>
                    <a:pt x="3611753" y="808482"/>
                    <a:pt x="3611753" y="1805940"/>
                  </a:cubicBezTo>
                  <a:cubicBezTo>
                    <a:pt x="3611753" y="2803398"/>
                    <a:pt x="2803271" y="3611880"/>
                    <a:pt x="1805940" y="3611880"/>
                  </a:cubicBezTo>
                  <a:cubicBezTo>
                    <a:pt x="808609" y="3611880"/>
                    <a:pt x="0" y="2803271"/>
                    <a:pt x="0" y="1805940"/>
                  </a:cubicBezTo>
                  <a:close/>
                </a:path>
              </a:pathLst>
            </a:custGeom>
            <a:gradFill rotWithShape="true">
              <a:gsLst>
                <a:gs pos="0">
                  <a:srgbClr val="FFFFFF">
                    <a:alpha val="50000"/>
                  </a:srgbClr>
                </a:gs>
                <a:gs pos="50000">
                  <a:srgbClr val="FFFFFF">
                    <a:alpha val="50000"/>
                  </a:srgbClr>
                </a:gs>
                <a:gs pos="100000">
                  <a:srgbClr val="E2E2E2">
                    <a:alpha val="50000"/>
                  </a:srgbClr>
                </a:gs>
              </a:gsLst>
              <a:lin ang="5400000"/>
            </a:gradFill>
          </p:spPr>
        </p:sp>
      </p:grpSp>
      <p:grpSp>
        <p:nvGrpSpPr>
          <p:cNvPr name="Group 54" id="54"/>
          <p:cNvGrpSpPr/>
          <p:nvPr/>
        </p:nvGrpSpPr>
        <p:grpSpPr>
          <a:xfrm rot="0">
            <a:off x="12467493" y="3559049"/>
            <a:ext cx="1924926" cy="1924960"/>
            <a:chOff x="0" y="0"/>
            <a:chExt cx="2566568" cy="2566614"/>
          </a:xfrm>
        </p:grpSpPr>
        <p:sp>
          <p:nvSpPr>
            <p:cNvPr name="Freeform 55" id="55"/>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6" id="56"/>
            <p:cNvGrpSpPr/>
            <p:nvPr/>
          </p:nvGrpSpPr>
          <p:grpSpPr>
            <a:xfrm rot="0">
              <a:off x="0" y="0"/>
              <a:ext cx="2566568" cy="2566614"/>
              <a:chOff x="0" y="0"/>
              <a:chExt cx="2566568" cy="2566614"/>
            </a:xfrm>
          </p:grpSpPr>
          <p:sp>
            <p:nvSpPr>
              <p:cNvPr name="Freeform 57" id="57"/>
              <p:cNvSpPr/>
              <p:nvPr/>
            </p:nvSpPr>
            <p:spPr>
              <a:xfrm flipH="false" flipV="false" rot="0">
                <a:off x="0" y="0"/>
                <a:ext cx="2566568" cy="2566614"/>
              </a:xfrm>
              <a:custGeom>
                <a:avLst/>
                <a:gdLst/>
                <a:ahLst/>
                <a:cxnLst/>
                <a:rect r="r" b="b" t="t" l="l"/>
                <a:pathLst>
                  <a:path h="2566614" w="2566568">
                    <a:moveTo>
                      <a:pt x="0" y="0"/>
                    </a:moveTo>
                    <a:lnTo>
                      <a:pt x="2566568" y="0"/>
                    </a:lnTo>
                    <a:lnTo>
                      <a:pt x="2566568" y="2566614"/>
                    </a:lnTo>
                    <a:lnTo>
                      <a:pt x="0" y="2566614"/>
                    </a:lnTo>
                    <a:close/>
                  </a:path>
                </a:pathLst>
              </a:custGeom>
              <a:solidFill>
                <a:srgbClr val="000000">
                  <a:alpha val="0"/>
                </a:srgbClr>
              </a:solidFill>
            </p:spPr>
          </p:sp>
          <p:sp>
            <p:nvSpPr>
              <p:cNvPr name="TextBox 58" id="58"/>
              <p:cNvSpPr txBox="true"/>
              <p:nvPr/>
            </p:nvSpPr>
            <p:spPr>
              <a:xfrm>
                <a:off x="0" y="-9525"/>
                <a:ext cx="2566568" cy="2576139"/>
              </a:xfrm>
              <a:prstGeom prst="rect">
                <a:avLst/>
              </a:prstGeom>
            </p:spPr>
            <p:txBody>
              <a:bodyPr anchor="ctr" rtlCol="false" tIns="0" lIns="0" bIns="0" rIns="0"/>
              <a:lstStyle/>
              <a:p>
                <a:pPr algn="ctr">
                  <a:lnSpc>
                    <a:spcPts val="2592"/>
                  </a:lnSpc>
                </a:pPr>
                <a:r>
                  <a:rPr lang="en-US" sz="2400">
                    <a:solidFill>
                      <a:srgbClr val="000000"/>
                    </a:solidFill>
                    <a:latin typeface="Calibri (MS)"/>
                    <a:ea typeface="Calibri (MS)"/>
                    <a:cs typeface="Calibri (MS)"/>
                    <a:sym typeface="Calibri (MS)"/>
                  </a:rPr>
                  <a:t>Conclusion and Future Work</a:t>
                </a:r>
              </a:p>
            </p:txBody>
          </p:sp>
        </p:gr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09470" y="1033734"/>
            <a:ext cx="13716000" cy="1243477"/>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Introduction</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grpSp>
        <p:nvGrpSpPr>
          <p:cNvPr name="Group 10" id="10"/>
          <p:cNvGrpSpPr/>
          <p:nvPr/>
        </p:nvGrpSpPr>
        <p:grpSpPr>
          <a:xfrm rot="0">
            <a:off x="2153004" y="2702840"/>
            <a:ext cx="7474989" cy="5804918"/>
            <a:chOff x="0" y="0"/>
            <a:chExt cx="9966652" cy="7739890"/>
          </a:xfrm>
        </p:grpSpPr>
        <p:sp>
          <p:nvSpPr>
            <p:cNvPr name="Freeform 11" id="11"/>
            <p:cNvSpPr/>
            <p:nvPr/>
          </p:nvSpPr>
          <p:spPr>
            <a:xfrm flipH="false" flipV="false" rot="0">
              <a:off x="12700" y="12700"/>
              <a:ext cx="9941306" cy="7714488"/>
            </a:xfrm>
            <a:custGeom>
              <a:avLst/>
              <a:gdLst/>
              <a:ahLst/>
              <a:cxnLst/>
              <a:rect r="r" b="b" t="t" l="l"/>
              <a:pathLst>
                <a:path h="7714488" w="9941306">
                  <a:moveTo>
                    <a:pt x="0" y="1285748"/>
                  </a:moveTo>
                  <a:cubicBezTo>
                    <a:pt x="0" y="575691"/>
                    <a:pt x="576072" y="0"/>
                    <a:pt x="1286764" y="0"/>
                  </a:cubicBezTo>
                  <a:lnTo>
                    <a:pt x="8654542" y="0"/>
                  </a:lnTo>
                  <a:cubicBezTo>
                    <a:pt x="9365235" y="0"/>
                    <a:pt x="9941306" y="575691"/>
                    <a:pt x="9941306" y="1285748"/>
                  </a:cubicBezTo>
                  <a:lnTo>
                    <a:pt x="9941306" y="6428740"/>
                  </a:lnTo>
                  <a:cubicBezTo>
                    <a:pt x="9941306" y="7138797"/>
                    <a:pt x="9365235" y="7714488"/>
                    <a:pt x="8654542" y="7714488"/>
                  </a:cubicBezTo>
                  <a:lnTo>
                    <a:pt x="1286764" y="7714488"/>
                  </a:lnTo>
                  <a:cubicBezTo>
                    <a:pt x="576072" y="7714488"/>
                    <a:pt x="0" y="7138797"/>
                    <a:pt x="0" y="6428740"/>
                  </a:cubicBezTo>
                  <a:close/>
                </a:path>
              </a:pathLst>
            </a:custGeom>
            <a:solidFill>
              <a:srgbClr val="FFFFFF"/>
            </a:solidFill>
          </p:spPr>
        </p:sp>
        <p:sp>
          <p:nvSpPr>
            <p:cNvPr name="Freeform 12" id="12"/>
            <p:cNvSpPr/>
            <p:nvPr/>
          </p:nvSpPr>
          <p:spPr>
            <a:xfrm flipH="false" flipV="false" rot="0">
              <a:off x="0" y="0"/>
              <a:ext cx="9966706" cy="7739888"/>
            </a:xfrm>
            <a:custGeom>
              <a:avLst/>
              <a:gdLst/>
              <a:ahLst/>
              <a:cxnLst/>
              <a:rect r="r" b="b" t="t" l="l"/>
              <a:pathLst>
                <a:path h="7739888" w="9966706">
                  <a:moveTo>
                    <a:pt x="0" y="1298448"/>
                  </a:moveTo>
                  <a:cubicBezTo>
                    <a:pt x="0" y="581279"/>
                    <a:pt x="581787" y="0"/>
                    <a:pt x="1299464" y="0"/>
                  </a:cubicBezTo>
                  <a:lnTo>
                    <a:pt x="8667242" y="0"/>
                  </a:lnTo>
                  <a:lnTo>
                    <a:pt x="8667242" y="12700"/>
                  </a:lnTo>
                  <a:lnTo>
                    <a:pt x="8667242" y="0"/>
                  </a:lnTo>
                  <a:cubicBezTo>
                    <a:pt x="9384919" y="0"/>
                    <a:pt x="9966706" y="581279"/>
                    <a:pt x="9966706" y="1298448"/>
                  </a:cubicBezTo>
                  <a:lnTo>
                    <a:pt x="9954006" y="1298448"/>
                  </a:lnTo>
                  <a:lnTo>
                    <a:pt x="9966706" y="1298448"/>
                  </a:lnTo>
                  <a:lnTo>
                    <a:pt x="9966706" y="6441440"/>
                  </a:lnTo>
                  <a:lnTo>
                    <a:pt x="9954006" y="6441440"/>
                  </a:lnTo>
                  <a:lnTo>
                    <a:pt x="9966706" y="6441440"/>
                  </a:lnTo>
                  <a:cubicBezTo>
                    <a:pt x="9966706" y="7158610"/>
                    <a:pt x="9384919" y="7739888"/>
                    <a:pt x="8667242" y="7739888"/>
                  </a:cubicBezTo>
                  <a:lnTo>
                    <a:pt x="8667242" y="7727188"/>
                  </a:lnTo>
                  <a:lnTo>
                    <a:pt x="8667242" y="7739888"/>
                  </a:lnTo>
                  <a:lnTo>
                    <a:pt x="1299464" y="7739888"/>
                  </a:lnTo>
                  <a:lnTo>
                    <a:pt x="1299464" y="7727188"/>
                  </a:lnTo>
                  <a:lnTo>
                    <a:pt x="1299464" y="7739888"/>
                  </a:lnTo>
                  <a:cubicBezTo>
                    <a:pt x="581787" y="7739888"/>
                    <a:pt x="0" y="7158609"/>
                    <a:pt x="0" y="6441440"/>
                  </a:cubicBezTo>
                  <a:lnTo>
                    <a:pt x="0" y="1298448"/>
                  </a:lnTo>
                  <a:lnTo>
                    <a:pt x="12700" y="1298448"/>
                  </a:lnTo>
                  <a:lnTo>
                    <a:pt x="0" y="1298448"/>
                  </a:lnTo>
                  <a:moveTo>
                    <a:pt x="25400" y="1298448"/>
                  </a:moveTo>
                  <a:lnTo>
                    <a:pt x="25400" y="6441440"/>
                  </a:lnTo>
                  <a:lnTo>
                    <a:pt x="12700" y="6441440"/>
                  </a:lnTo>
                  <a:lnTo>
                    <a:pt x="25400" y="6441440"/>
                  </a:lnTo>
                  <a:cubicBezTo>
                    <a:pt x="25400" y="7144512"/>
                    <a:pt x="595757" y="7714488"/>
                    <a:pt x="1299464" y="7714488"/>
                  </a:cubicBezTo>
                  <a:lnTo>
                    <a:pt x="8667242" y="7714488"/>
                  </a:lnTo>
                  <a:cubicBezTo>
                    <a:pt x="9370823" y="7714488"/>
                    <a:pt x="9941306" y="7144512"/>
                    <a:pt x="9941306" y="6441440"/>
                  </a:cubicBezTo>
                  <a:lnTo>
                    <a:pt x="9941306" y="1298448"/>
                  </a:lnTo>
                  <a:cubicBezTo>
                    <a:pt x="9941306" y="595376"/>
                    <a:pt x="9370822" y="25400"/>
                    <a:pt x="8667242" y="25400"/>
                  </a:cubicBezTo>
                  <a:lnTo>
                    <a:pt x="1299464" y="25400"/>
                  </a:lnTo>
                  <a:lnTo>
                    <a:pt x="1299464" y="12700"/>
                  </a:lnTo>
                  <a:lnTo>
                    <a:pt x="1299464" y="25400"/>
                  </a:lnTo>
                  <a:cubicBezTo>
                    <a:pt x="595757" y="25400"/>
                    <a:pt x="25400" y="595376"/>
                    <a:pt x="25400" y="1298448"/>
                  </a:cubicBezTo>
                  <a:close/>
                </a:path>
              </a:pathLst>
            </a:custGeom>
            <a:solidFill>
              <a:srgbClr val="002060"/>
            </a:solidFill>
          </p:spPr>
        </p:sp>
        <p:sp>
          <p:nvSpPr>
            <p:cNvPr name="TextBox 13" id="13"/>
            <p:cNvSpPr txBox="true"/>
            <p:nvPr/>
          </p:nvSpPr>
          <p:spPr>
            <a:xfrm>
              <a:off x="0" y="-38100"/>
              <a:ext cx="9966652" cy="7777990"/>
            </a:xfrm>
            <a:prstGeom prst="rect">
              <a:avLst/>
            </a:prstGeom>
          </p:spPr>
          <p:txBody>
            <a:bodyPr anchor="ctr" rtlCol="false" tIns="50800" lIns="50800" bIns="50800" rIns="50800"/>
            <a:lstStyle/>
            <a:p>
              <a:pPr algn="l" marL="434340" indent="-217170" lvl="1">
                <a:lnSpc>
                  <a:spcPts val="2879"/>
                </a:lnSpc>
                <a:buFont typeface="Arial"/>
                <a:buChar char="•"/>
              </a:pPr>
              <a:r>
                <a:rPr lang="en-US" sz="2400">
                  <a:solidFill>
                    <a:srgbClr val="000000"/>
                  </a:solidFill>
                  <a:latin typeface="Calibri (MS)"/>
                  <a:ea typeface="Calibri (MS)"/>
                  <a:cs typeface="Calibri (MS)"/>
                  <a:sym typeface="Calibri (MS)"/>
                </a:rPr>
                <a:t>Brain tumors pose serious health risks, making </a:t>
              </a:r>
              <a:r>
                <a:rPr lang="en-US" b="true" sz="2400">
                  <a:solidFill>
                    <a:srgbClr val="000000"/>
                  </a:solidFill>
                  <a:latin typeface="Calibri (MS) Bold"/>
                  <a:ea typeface="Calibri (MS) Bold"/>
                  <a:cs typeface="Calibri (MS) Bold"/>
                  <a:sym typeface="Calibri (MS) Bold"/>
                </a:rPr>
                <a:t>early and accurate detection</a:t>
              </a:r>
              <a:r>
                <a:rPr lang="en-US" sz="2400">
                  <a:solidFill>
                    <a:srgbClr val="000000"/>
                  </a:solidFill>
                  <a:latin typeface="Calibri (MS)"/>
                  <a:ea typeface="Calibri (MS)"/>
                  <a:cs typeface="Calibri (MS)"/>
                  <a:sym typeface="Calibri (MS)"/>
                </a:rPr>
                <a:t> vital for effective treatment.</a:t>
              </a:r>
            </a:p>
            <a:p>
              <a:pPr algn="l" marL="434340" indent="-217170" lvl="1">
                <a:lnSpc>
                  <a:spcPts val="2879"/>
                </a:lnSpc>
                <a:buFont typeface="Arial"/>
                <a:buChar char="•"/>
              </a:pPr>
              <a:r>
                <a:rPr lang="en-US" sz="2400">
                  <a:solidFill>
                    <a:srgbClr val="000000"/>
                  </a:solidFill>
                  <a:latin typeface="Calibri (MS)"/>
                  <a:ea typeface="Calibri (MS)"/>
                  <a:cs typeface="Calibri (MS)"/>
                  <a:sym typeface="Calibri (MS)"/>
                </a:rPr>
                <a:t>Traditional diagnostic methods rely heavily on </a:t>
              </a:r>
              <a:r>
                <a:rPr lang="en-US" b="true" sz="2400">
                  <a:solidFill>
                    <a:srgbClr val="000000"/>
                  </a:solidFill>
                  <a:latin typeface="Calibri (MS) Bold"/>
                  <a:ea typeface="Calibri (MS) Bold"/>
                  <a:cs typeface="Calibri (MS) Bold"/>
                  <a:sym typeface="Calibri (MS) Bold"/>
                </a:rPr>
                <a:t>manual analysis of MRI and CT scans</a:t>
              </a:r>
              <a:r>
                <a:rPr lang="en-US" sz="2400">
                  <a:solidFill>
                    <a:srgbClr val="000000"/>
                  </a:solidFill>
                  <a:latin typeface="Calibri (MS)"/>
                  <a:ea typeface="Calibri (MS)"/>
                  <a:cs typeface="Calibri (MS)"/>
                  <a:sym typeface="Calibri (MS)"/>
                </a:rPr>
                <a:t>, which can be:</a:t>
              </a:r>
            </a:p>
            <a:p>
              <a:pPr algn="l" marL="1120140" indent="-373380" lvl="2">
                <a:lnSpc>
                  <a:spcPts val="2879"/>
                </a:lnSpc>
                <a:buFont typeface="Arial"/>
                <a:buChar char="⚬"/>
              </a:pPr>
              <a:r>
                <a:rPr lang="en-US" b="true" sz="2400">
                  <a:solidFill>
                    <a:srgbClr val="000000"/>
                  </a:solidFill>
                  <a:latin typeface="Calibri (MS) Bold"/>
                  <a:ea typeface="Calibri (MS) Bold"/>
                  <a:cs typeface="Calibri (MS) Bold"/>
                  <a:sym typeface="Calibri (MS) Bold"/>
                </a:rPr>
                <a:t>Time-consuming</a:t>
              </a:r>
            </a:p>
            <a:p>
              <a:pPr algn="l" marL="1120140" indent="-373380" lvl="2">
                <a:lnSpc>
                  <a:spcPts val="2879"/>
                </a:lnSpc>
                <a:buFont typeface="Arial"/>
                <a:buChar char="⚬"/>
              </a:pPr>
              <a:r>
                <a:rPr lang="en-US" b="true" sz="2400">
                  <a:solidFill>
                    <a:srgbClr val="000000"/>
                  </a:solidFill>
                  <a:latin typeface="Calibri (MS) Bold"/>
                  <a:ea typeface="Calibri (MS) Bold"/>
                  <a:cs typeface="Calibri (MS) Bold"/>
                  <a:sym typeface="Calibri (MS) Bold"/>
                </a:rPr>
                <a:t>Subjective</a:t>
              </a:r>
              <a:r>
                <a:rPr lang="en-US" sz="2400">
                  <a:solidFill>
                    <a:srgbClr val="000000"/>
                  </a:solidFill>
                  <a:latin typeface="Calibri (MS)"/>
                  <a:ea typeface="Calibri (MS)"/>
                  <a:cs typeface="Calibri (MS)"/>
                  <a:sym typeface="Calibri (MS)"/>
                </a:rPr>
                <a:t> and prone to inter-observer variability</a:t>
              </a:r>
            </a:p>
            <a:p>
              <a:pPr algn="l" marL="434340" indent="-217170" lvl="1">
                <a:lnSpc>
                  <a:spcPts val="2879"/>
                </a:lnSpc>
                <a:buFont typeface="Arial"/>
                <a:buChar char="•"/>
              </a:pPr>
              <a:r>
                <a:rPr lang="en-US" sz="2400">
                  <a:solidFill>
                    <a:srgbClr val="000000"/>
                  </a:solidFill>
                  <a:latin typeface="Calibri (MS)"/>
                  <a:ea typeface="Calibri (MS)"/>
                  <a:cs typeface="Calibri (MS)"/>
                  <a:sym typeface="Calibri (MS)"/>
                </a:rPr>
                <a:t>The goal is to develop an </a:t>
              </a:r>
              <a:r>
                <a:rPr lang="en-US" b="true" sz="2400">
                  <a:solidFill>
                    <a:srgbClr val="000000"/>
                  </a:solidFill>
                  <a:latin typeface="Calibri (MS) Bold"/>
                  <a:ea typeface="Calibri (MS) Bold"/>
                  <a:cs typeface="Calibri (MS) Bold"/>
                  <a:sym typeface="Calibri (MS) Bold"/>
                </a:rPr>
                <a:t>AI-powered system</a:t>
              </a:r>
              <a:r>
                <a:rPr lang="en-US" sz="2400">
                  <a:solidFill>
                    <a:srgbClr val="000000"/>
                  </a:solidFill>
                  <a:latin typeface="Calibri (MS)"/>
                  <a:ea typeface="Calibri (MS)"/>
                  <a:cs typeface="Calibri (MS)"/>
                  <a:sym typeface="Calibri (MS)"/>
                </a:rPr>
                <a:t> that automates:</a:t>
              </a:r>
            </a:p>
            <a:p>
              <a:pPr algn="l" marL="1120140" indent="-373380" lvl="2">
                <a:lnSpc>
                  <a:spcPts val="2879"/>
                </a:lnSpc>
                <a:buFont typeface="Arial"/>
                <a:buChar char="⚬"/>
              </a:pPr>
              <a:r>
                <a:rPr lang="en-US" b="true" sz="2400">
                  <a:solidFill>
                    <a:srgbClr val="000000"/>
                  </a:solidFill>
                  <a:latin typeface="Calibri (MS) Bold"/>
                  <a:ea typeface="Calibri (MS) Bold"/>
                  <a:cs typeface="Calibri (MS) Bold"/>
                  <a:sym typeface="Calibri (MS) Bold"/>
                </a:rPr>
                <a:t>Segmentation</a:t>
              </a:r>
              <a:r>
                <a:rPr lang="en-US" sz="2400">
                  <a:solidFill>
                    <a:srgbClr val="000000"/>
                  </a:solidFill>
                  <a:latin typeface="Calibri (MS)"/>
                  <a:ea typeface="Calibri (MS)"/>
                  <a:cs typeface="Calibri (MS)"/>
                  <a:sym typeface="Calibri (MS)"/>
                </a:rPr>
                <a:t> of tumors in MRI scans</a:t>
              </a:r>
            </a:p>
            <a:p>
              <a:pPr algn="l" marL="1120140" indent="-373380" lvl="2">
                <a:lnSpc>
                  <a:spcPts val="2879"/>
                </a:lnSpc>
                <a:buFont typeface="Arial"/>
                <a:buChar char="⚬"/>
              </a:pPr>
              <a:r>
                <a:rPr lang="en-US" b="true" sz="2400">
                  <a:solidFill>
                    <a:srgbClr val="000000"/>
                  </a:solidFill>
                  <a:latin typeface="Calibri (MS) Bold"/>
                  <a:ea typeface="Calibri (MS) Bold"/>
                  <a:cs typeface="Calibri (MS) Bold"/>
                  <a:sym typeface="Calibri (MS) Bold"/>
                </a:rPr>
                <a:t>Classification</a:t>
              </a:r>
              <a:r>
                <a:rPr lang="en-US" sz="2400">
                  <a:solidFill>
                    <a:srgbClr val="000000"/>
                  </a:solidFill>
                  <a:latin typeface="Calibri (MS)"/>
                  <a:ea typeface="Calibri (MS)"/>
                  <a:cs typeface="Calibri (MS)"/>
                  <a:sym typeface="Calibri (MS)"/>
                </a:rPr>
                <a:t> of tumors in CT scans</a:t>
              </a:r>
            </a:p>
            <a:p>
              <a:pPr algn="l" marL="434340" indent="-217170" lvl="1">
                <a:lnSpc>
                  <a:spcPts val="2879"/>
                </a:lnSpc>
                <a:buFont typeface="Arial"/>
                <a:buChar char="•"/>
              </a:pPr>
              <a:r>
                <a:rPr lang="en-US" sz="2400">
                  <a:solidFill>
                    <a:srgbClr val="000000"/>
                  </a:solidFill>
                  <a:latin typeface="Calibri (MS)"/>
                  <a:ea typeface="Calibri (MS)"/>
                  <a:cs typeface="Calibri (MS)"/>
                  <a:sym typeface="Calibri (MS)"/>
                </a:rPr>
                <a:t>This helps radiologists make </a:t>
              </a:r>
              <a:r>
                <a:rPr lang="en-US" b="true" sz="2400">
                  <a:solidFill>
                    <a:srgbClr val="000000"/>
                  </a:solidFill>
                  <a:latin typeface="Calibri (MS) Bold"/>
                  <a:ea typeface="Calibri (MS) Bold"/>
                  <a:cs typeface="Calibri (MS) Bold"/>
                  <a:sym typeface="Calibri (MS) Bold"/>
                </a:rPr>
                <a:t>faster</a:t>
              </a:r>
              <a:r>
                <a:rPr lang="en-US" sz="2400">
                  <a:solidFill>
                    <a:srgbClr val="000000"/>
                  </a:solidFill>
                  <a:latin typeface="Calibri (MS)"/>
                  <a:ea typeface="Calibri (MS)"/>
                  <a:cs typeface="Calibri (MS)"/>
                  <a:sym typeface="Calibri (MS)"/>
                </a:rPr>
                <a:t>, </a:t>
              </a:r>
              <a:r>
                <a:rPr lang="en-US" b="true" sz="2400">
                  <a:solidFill>
                    <a:srgbClr val="000000"/>
                  </a:solidFill>
                  <a:latin typeface="Calibri (MS) Bold"/>
                  <a:ea typeface="Calibri (MS) Bold"/>
                  <a:cs typeface="Calibri (MS) Bold"/>
                  <a:sym typeface="Calibri (MS) Bold"/>
                </a:rPr>
                <a:t>more consistent</a:t>
              </a:r>
              <a:r>
                <a:rPr lang="en-US" sz="2400">
                  <a:solidFill>
                    <a:srgbClr val="000000"/>
                  </a:solidFill>
                  <a:latin typeface="Calibri (MS)"/>
                  <a:ea typeface="Calibri (MS)"/>
                  <a:cs typeface="Calibri (MS)"/>
                  <a:sym typeface="Calibri (MS)"/>
                </a:rPr>
                <a:t>, and </a:t>
              </a:r>
              <a:r>
                <a:rPr lang="en-US" b="true" sz="2400">
                  <a:solidFill>
                    <a:srgbClr val="000000"/>
                  </a:solidFill>
                  <a:latin typeface="Calibri (MS) Bold"/>
                  <a:ea typeface="Calibri (MS) Bold"/>
                  <a:cs typeface="Calibri (MS) Bold"/>
                  <a:sym typeface="Calibri (MS) Bold"/>
                </a:rPr>
                <a:t>reliable</a:t>
              </a:r>
              <a:r>
                <a:rPr lang="en-US" sz="2400">
                  <a:solidFill>
                    <a:srgbClr val="000000"/>
                  </a:solidFill>
                  <a:latin typeface="Calibri (MS)"/>
                  <a:ea typeface="Calibri (MS)"/>
                  <a:cs typeface="Calibri (MS)"/>
                  <a:sym typeface="Calibri (MS)"/>
                </a:rPr>
                <a:t> decisions.</a:t>
              </a:r>
            </a:p>
            <a:p>
              <a:pPr algn="ctr" marL="434340" indent="-217170" lvl="1">
                <a:lnSpc>
                  <a:spcPts val="2879"/>
                </a:lnSpc>
              </a:pPr>
            </a:p>
          </p:txBody>
        </p:sp>
      </p:grpSp>
      <p:sp>
        <p:nvSpPr>
          <p:cNvPr name="Freeform 14" id="14"/>
          <p:cNvSpPr/>
          <p:nvPr/>
        </p:nvSpPr>
        <p:spPr>
          <a:xfrm flipH="false" flipV="false" rot="0">
            <a:off x="10268178" y="2523003"/>
            <a:ext cx="7025639" cy="5975229"/>
          </a:xfrm>
          <a:custGeom>
            <a:avLst/>
            <a:gdLst/>
            <a:ahLst/>
            <a:cxnLst/>
            <a:rect r="r" b="b" t="t" l="l"/>
            <a:pathLst>
              <a:path h="5975229" w="7025639">
                <a:moveTo>
                  <a:pt x="0" y="0"/>
                </a:moveTo>
                <a:lnTo>
                  <a:pt x="7025638" y="0"/>
                </a:lnTo>
                <a:lnTo>
                  <a:pt x="7025638" y="5975229"/>
                </a:lnTo>
                <a:lnTo>
                  <a:pt x="0" y="5975229"/>
                </a:lnTo>
                <a:lnTo>
                  <a:pt x="0" y="0"/>
                </a:lnTo>
                <a:close/>
              </a:path>
            </a:pathLst>
          </a:custGeom>
          <a:blipFill>
            <a:blip r:embed="rId4"/>
            <a:stretch>
              <a:fillRect l="0" t="0" r="0" b="-7282"/>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09470" y="1033734"/>
            <a:ext cx="13716000" cy="1243477"/>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Motivation/Problem Statement</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grpSp>
        <p:nvGrpSpPr>
          <p:cNvPr name="Group 10" id="10"/>
          <p:cNvGrpSpPr/>
          <p:nvPr/>
        </p:nvGrpSpPr>
        <p:grpSpPr>
          <a:xfrm rot="0">
            <a:off x="1526844" y="2525472"/>
            <a:ext cx="7617155" cy="6115050"/>
            <a:chOff x="0" y="0"/>
            <a:chExt cx="10156206" cy="8153400"/>
          </a:xfrm>
        </p:grpSpPr>
        <p:sp>
          <p:nvSpPr>
            <p:cNvPr name="Freeform 11" id="11"/>
            <p:cNvSpPr/>
            <p:nvPr/>
          </p:nvSpPr>
          <p:spPr>
            <a:xfrm flipH="false" flipV="false" rot="0">
              <a:off x="14481" y="12700"/>
              <a:ext cx="10127349" cy="8128000"/>
            </a:xfrm>
            <a:custGeom>
              <a:avLst/>
              <a:gdLst/>
              <a:ahLst/>
              <a:cxnLst/>
              <a:rect r="r" b="b" t="t" l="l"/>
              <a:pathLst>
                <a:path h="8128000" w="10127349">
                  <a:moveTo>
                    <a:pt x="0" y="1354709"/>
                  </a:moveTo>
                  <a:cubicBezTo>
                    <a:pt x="0" y="606552"/>
                    <a:pt x="691741" y="0"/>
                    <a:pt x="1545088" y="0"/>
                  </a:cubicBezTo>
                  <a:lnTo>
                    <a:pt x="8582260" y="0"/>
                  </a:lnTo>
                  <a:cubicBezTo>
                    <a:pt x="9435607" y="0"/>
                    <a:pt x="10127349" y="606552"/>
                    <a:pt x="10127349" y="1354709"/>
                  </a:cubicBezTo>
                  <a:lnTo>
                    <a:pt x="10127349" y="6773291"/>
                  </a:lnTo>
                  <a:cubicBezTo>
                    <a:pt x="10127349" y="7521448"/>
                    <a:pt x="9435607" y="8128000"/>
                    <a:pt x="8582260" y="8128000"/>
                  </a:cubicBezTo>
                  <a:lnTo>
                    <a:pt x="1545088" y="8128000"/>
                  </a:lnTo>
                  <a:cubicBezTo>
                    <a:pt x="691741" y="8128000"/>
                    <a:pt x="0" y="7521448"/>
                    <a:pt x="0" y="6773291"/>
                  </a:cubicBezTo>
                  <a:close/>
                </a:path>
              </a:pathLst>
            </a:custGeom>
            <a:solidFill>
              <a:srgbClr val="FFFFFF"/>
            </a:solidFill>
          </p:spPr>
        </p:sp>
        <p:sp>
          <p:nvSpPr>
            <p:cNvPr name="Freeform 12" id="12"/>
            <p:cNvSpPr/>
            <p:nvPr/>
          </p:nvSpPr>
          <p:spPr>
            <a:xfrm flipH="false" flipV="false" rot="0">
              <a:off x="0" y="0"/>
              <a:ext cx="10156297" cy="8153400"/>
            </a:xfrm>
            <a:custGeom>
              <a:avLst/>
              <a:gdLst/>
              <a:ahLst/>
              <a:cxnLst/>
              <a:rect r="r" b="b" t="t" l="l"/>
              <a:pathLst>
                <a:path h="8153400" w="10156297">
                  <a:moveTo>
                    <a:pt x="0" y="1367409"/>
                  </a:moveTo>
                  <a:cubicBezTo>
                    <a:pt x="0" y="612140"/>
                    <a:pt x="698258" y="0"/>
                    <a:pt x="1559569" y="0"/>
                  </a:cubicBezTo>
                  <a:lnTo>
                    <a:pt x="8596741" y="0"/>
                  </a:lnTo>
                  <a:lnTo>
                    <a:pt x="8596741" y="12700"/>
                  </a:lnTo>
                  <a:lnTo>
                    <a:pt x="8596741" y="0"/>
                  </a:lnTo>
                  <a:lnTo>
                    <a:pt x="8596741" y="12700"/>
                  </a:lnTo>
                  <a:lnTo>
                    <a:pt x="8596741" y="0"/>
                  </a:lnTo>
                  <a:cubicBezTo>
                    <a:pt x="9458051" y="0"/>
                    <a:pt x="10156297" y="612140"/>
                    <a:pt x="10156297" y="1367409"/>
                  </a:cubicBezTo>
                  <a:lnTo>
                    <a:pt x="10141830" y="1367409"/>
                  </a:lnTo>
                  <a:lnTo>
                    <a:pt x="10156297" y="1367409"/>
                  </a:lnTo>
                  <a:lnTo>
                    <a:pt x="10156297" y="6785991"/>
                  </a:lnTo>
                  <a:lnTo>
                    <a:pt x="10141830" y="6785991"/>
                  </a:lnTo>
                  <a:lnTo>
                    <a:pt x="10156297" y="6785991"/>
                  </a:lnTo>
                  <a:cubicBezTo>
                    <a:pt x="10156297" y="7541133"/>
                    <a:pt x="9458051" y="8153400"/>
                    <a:pt x="8596741" y="8153400"/>
                  </a:cubicBezTo>
                  <a:lnTo>
                    <a:pt x="8596741" y="8140700"/>
                  </a:lnTo>
                  <a:lnTo>
                    <a:pt x="8596741" y="8153400"/>
                  </a:lnTo>
                  <a:lnTo>
                    <a:pt x="1559569" y="8153400"/>
                  </a:lnTo>
                  <a:lnTo>
                    <a:pt x="1559569" y="8140700"/>
                  </a:lnTo>
                  <a:lnTo>
                    <a:pt x="1559569" y="8153400"/>
                  </a:lnTo>
                  <a:cubicBezTo>
                    <a:pt x="698258" y="8153400"/>
                    <a:pt x="0" y="7541260"/>
                    <a:pt x="0" y="6785991"/>
                  </a:cubicBezTo>
                  <a:lnTo>
                    <a:pt x="0" y="1367409"/>
                  </a:lnTo>
                  <a:lnTo>
                    <a:pt x="14481" y="1367409"/>
                  </a:lnTo>
                  <a:lnTo>
                    <a:pt x="0" y="1367409"/>
                  </a:lnTo>
                  <a:moveTo>
                    <a:pt x="28961" y="1367409"/>
                  </a:moveTo>
                  <a:lnTo>
                    <a:pt x="28961" y="6785991"/>
                  </a:lnTo>
                  <a:lnTo>
                    <a:pt x="14481" y="6785991"/>
                  </a:lnTo>
                  <a:lnTo>
                    <a:pt x="28961" y="6785991"/>
                  </a:lnTo>
                  <a:cubicBezTo>
                    <a:pt x="28961" y="7527163"/>
                    <a:pt x="714187" y="8128000"/>
                    <a:pt x="1559569" y="8128000"/>
                  </a:cubicBezTo>
                  <a:lnTo>
                    <a:pt x="8596741" y="8128000"/>
                  </a:lnTo>
                  <a:cubicBezTo>
                    <a:pt x="9442123" y="8128000"/>
                    <a:pt x="10127349" y="7527163"/>
                    <a:pt x="10127349" y="6785991"/>
                  </a:cubicBezTo>
                  <a:lnTo>
                    <a:pt x="10127349" y="1367409"/>
                  </a:lnTo>
                  <a:cubicBezTo>
                    <a:pt x="10127204" y="626237"/>
                    <a:pt x="9441978" y="25400"/>
                    <a:pt x="8596741" y="25400"/>
                  </a:cubicBezTo>
                  <a:lnTo>
                    <a:pt x="1559569" y="25400"/>
                  </a:lnTo>
                  <a:lnTo>
                    <a:pt x="1559569" y="12700"/>
                  </a:lnTo>
                  <a:lnTo>
                    <a:pt x="1559569" y="25400"/>
                  </a:lnTo>
                  <a:cubicBezTo>
                    <a:pt x="714187" y="25400"/>
                    <a:pt x="28961" y="626237"/>
                    <a:pt x="28961" y="1367409"/>
                  </a:cubicBezTo>
                  <a:close/>
                </a:path>
              </a:pathLst>
            </a:custGeom>
            <a:solidFill>
              <a:srgbClr val="4472C4"/>
            </a:solidFill>
          </p:spPr>
        </p:sp>
        <p:sp>
          <p:nvSpPr>
            <p:cNvPr name="TextBox 13" id="13"/>
            <p:cNvSpPr txBox="true"/>
            <p:nvPr/>
          </p:nvSpPr>
          <p:spPr>
            <a:xfrm>
              <a:off x="0" y="-47625"/>
              <a:ext cx="10156206" cy="8201025"/>
            </a:xfrm>
            <a:prstGeom prst="rect">
              <a:avLst/>
            </a:prstGeom>
          </p:spPr>
          <p:txBody>
            <a:bodyPr anchor="ctr" rtlCol="false" tIns="50800" lIns="50800" bIns="50800" rIns="50800"/>
            <a:lstStyle/>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l">
                <a:lnSpc>
                  <a:spcPts val="2520"/>
                </a:lnSpc>
              </a:pPr>
            </a:p>
            <a:p>
              <a:pPr algn="ctr">
                <a:lnSpc>
                  <a:spcPts val="2520"/>
                </a:lnSpc>
              </a:pPr>
            </a:p>
          </p:txBody>
        </p:sp>
      </p:grpSp>
      <p:sp>
        <p:nvSpPr>
          <p:cNvPr name="Freeform 14" id="14"/>
          <p:cNvSpPr/>
          <p:nvPr/>
        </p:nvSpPr>
        <p:spPr>
          <a:xfrm flipH="false" flipV="false" rot="0">
            <a:off x="1983095" y="5165802"/>
            <a:ext cx="6976329" cy="3474720"/>
          </a:xfrm>
          <a:custGeom>
            <a:avLst/>
            <a:gdLst/>
            <a:ahLst/>
            <a:cxnLst/>
            <a:rect r="r" b="b" t="t" l="l"/>
            <a:pathLst>
              <a:path h="3474720" w="6976329">
                <a:moveTo>
                  <a:pt x="0" y="0"/>
                </a:moveTo>
                <a:lnTo>
                  <a:pt x="6976329" y="0"/>
                </a:lnTo>
                <a:lnTo>
                  <a:pt x="6976329" y="3474720"/>
                </a:lnTo>
                <a:lnTo>
                  <a:pt x="0" y="3474720"/>
                </a:lnTo>
                <a:lnTo>
                  <a:pt x="0" y="0"/>
                </a:lnTo>
                <a:close/>
              </a:path>
            </a:pathLst>
          </a:custGeom>
          <a:blipFill>
            <a:blip r:embed="rId4"/>
            <a:stretch>
              <a:fillRect l="0" t="0" r="0" b="0"/>
            </a:stretch>
          </a:blipFill>
        </p:spPr>
      </p:sp>
      <p:sp>
        <p:nvSpPr>
          <p:cNvPr name="Freeform 15" id="15"/>
          <p:cNvSpPr/>
          <p:nvPr/>
        </p:nvSpPr>
        <p:spPr>
          <a:xfrm flipH="false" flipV="false" rot="0">
            <a:off x="10381762" y="2605021"/>
            <a:ext cx="5394538" cy="5955951"/>
          </a:xfrm>
          <a:custGeom>
            <a:avLst/>
            <a:gdLst/>
            <a:ahLst/>
            <a:cxnLst/>
            <a:rect r="r" b="b" t="t" l="l"/>
            <a:pathLst>
              <a:path h="5955951" w="5394538">
                <a:moveTo>
                  <a:pt x="0" y="0"/>
                </a:moveTo>
                <a:lnTo>
                  <a:pt x="5394538" y="0"/>
                </a:lnTo>
                <a:lnTo>
                  <a:pt x="5394538" y="5955951"/>
                </a:lnTo>
                <a:lnTo>
                  <a:pt x="0" y="5955951"/>
                </a:lnTo>
                <a:lnTo>
                  <a:pt x="0" y="0"/>
                </a:lnTo>
                <a:close/>
              </a:path>
            </a:pathLst>
          </a:custGeom>
          <a:blipFill>
            <a:blip r:embed="rId5"/>
            <a:stretch>
              <a:fillRect l="-4152" t="-5993" r="0" b="-6838"/>
            </a:stretch>
          </a:blipFill>
        </p:spPr>
      </p:sp>
      <p:sp>
        <p:nvSpPr>
          <p:cNvPr name="TextBox 16" id="16"/>
          <p:cNvSpPr txBox="true"/>
          <p:nvPr/>
        </p:nvSpPr>
        <p:spPr>
          <a:xfrm rot="0">
            <a:off x="1770991" y="2917902"/>
            <a:ext cx="7019974" cy="2247900"/>
          </a:xfrm>
          <a:prstGeom prst="rect">
            <a:avLst/>
          </a:prstGeom>
        </p:spPr>
        <p:txBody>
          <a:bodyPr anchor="t" rtlCol="false" tIns="0" lIns="0" bIns="0" rIns="0">
            <a:spAutoFit/>
          </a:bodyPr>
          <a:lstStyle/>
          <a:p>
            <a:pPr algn="ctr">
              <a:lnSpc>
                <a:spcPts val="2520"/>
              </a:lnSpc>
              <a:spcBef>
                <a:spcPct val="0"/>
              </a:spcBef>
            </a:pPr>
            <a:r>
              <a:rPr lang="en-US" sz="2100">
                <a:solidFill>
                  <a:srgbClr val="000000"/>
                </a:solidFill>
                <a:latin typeface="Calibri (MS)"/>
                <a:ea typeface="Calibri (MS)"/>
                <a:cs typeface="Calibri (MS)"/>
                <a:sym typeface="Calibri (MS)"/>
              </a:rPr>
              <a:t>Brain tumors pose serious health risks, making early and accurate detection vital for effective treatment. The conventional diagnostic methods, while effective, have significant limitations that can hinder timely intervention. This document outlines the challenges faced in traditional diagnostic approaches and presents a solution leveraging artificial intelligence.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09470" y="1033734"/>
            <a:ext cx="13716000" cy="1243477"/>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Literature Review</a:t>
              </a:r>
            </a:p>
          </p:txBody>
        </p:sp>
      </p:grpSp>
      <p:sp>
        <p:nvSpPr>
          <p:cNvPr name="Freeform 5" id="5"/>
          <p:cNvSpPr/>
          <p:nvPr/>
        </p:nvSpPr>
        <p:spPr>
          <a:xfrm flipH="false" flipV="false" rot="0">
            <a:off x="74294" y="348864"/>
            <a:ext cx="2015490" cy="1928347"/>
          </a:xfrm>
          <a:custGeom>
            <a:avLst/>
            <a:gdLst/>
            <a:ahLst/>
            <a:cxnLst/>
            <a:rect r="r" b="b" t="t" l="l"/>
            <a:pathLst>
              <a:path h="1928347" w="2015490">
                <a:moveTo>
                  <a:pt x="0" y="0"/>
                </a:moveTo>
                <a:lnTo>
                  <a:pt x="2015489" y="0"/>
                </a:lnTo>
                <a:lnTo>
                  <a:pt x="2015489"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grpSp>
        <p:nvGrpSpPr>
          <p:cNvPr name="Group 10" id="10"/>
          <p:cNvGrpSpPr/>
          <p:nvPr/>
        </p:nvGrpSpPr>
        <p:grpSpPr>
          <a:xfrm rot="0">
            <a:off x="1863972" y="2308264"/>
            <a:ext cx="4281212" cy="5260368"/>
            <a:chOff x="0" y="0"/>
            <a:chExt cx="5708282" cy="7013824"/>
          </a:xfrm>
        </p:grpSpPr>
        <p:sp>
          <p:nvSpPr>
            <p:cNvPr name="Freeform 11" id="11"/>
            <p:cNvSpPr/>
            <p:nvPr/>
          </p:nvSpPr>
          <p:spPr>
            <a:xfrm flipH="false" flipV="false" rot="0">
              <a:off x="12700" y="12700"/>
              <a:ext cx="2841498" cy="6988429"/>
            </a:xfrm>
            <a:custGeom>
              <a:avLst/>
              <a:gdLst/>
              <a:ahLst/>
              <a:cxnLst/>
              <a:rect r="r" b="b" t="t" l="l"/>
              <a:pathLst>
                <a:path h="6988429" w="2841498">
                  <a:moveTo>
                    <a:pt x="2841498" y="6988429"/>
                  </a:moveTo>
                  <a:cubicBezTo>
                    <a:pt x="1272159" y="6988429"/>
                    <a:pt x="0" y="5424043"/>
                    <a:pt x="0" y="3494151"/>
                  </a:cubicBezTo>
                  <a:cubicBezTo>
                    <a:pt x="0" y="1564259"/>
                    <a:pt x="1272159" y="0"/>
                    <a:pt x="2841498" y="0"/>
                  </a:cubicBezTo>
                  <a:lnTo>
                    <a:pt x="2841498" y="3494151"/>
                  </a:lnTo>
                  <a:close/>
                </a:path>
              </a:pathLst>
            </a:custGeom>
            <a:solidFill>
              <a:srgbClr val="4472C4"/>
            </a:solidFill>
          </p:spPr>
        </p:sp>
        <p:sp>
          <p:nvSpPr>
            <p:cNvPr name="Freeform 12" id="12"/>
            <p:cNvSpPr/>
            <p:nvPr/>
          </p:nvSpPr>
          <p:spPr>
            <a:xfrm flipH="false" flipV="false" rot="0">
              <a:off x="0" y="0"/>
              <a:ext cx="2866898" cy="7013829"/>
            </a:xfrm>
            <a:custGeom>
              <a:avLst/>
              <a:gdLst/>
              <a:ahLst/>
              <a:cxnLst/>
              <a:rect r="r" b="b" t="t" l="l"/>
              <a:pathLst>
                <a:path h="7013829" w="2866898">
                  <a:moveTo>
                    <a:pt x="2854198" y="7013829"/>
                  </a:moveTo>
                  <a:cubicBezTo>
                    <a:pt x="1275461" y="7013829"/>
                    <a:pt x="0" y="5441188"/>
                    <a:pt x="0" y="3506851"/>
                  </a:cubicBezTo>
                  <a:cubicBezTo>
                    <a:pt x="0" y="1572514"/>
                    <a:pt x="1275461" y="0"/>
                    <a:pt x="2854198" y="0"/>
                  </a:cubicBezTo>
                  <a:cubicBezTo>
                    <a:pt x="2861183" y="0"/>
                    <a:pt x="2866898" y="5715"/>
                    <a:pt x="2866898" y="12700"/>
                  </a:cubicBezTo>
                  <a:lnTo>
                    <a:pt x="2866898" y="3506851"/>
                  </a:lnTo>
                  <a:lnTo>
                    <a:pt x="2866898" y="7001129"/>
                  </a:lnTo>
                  <a:cubicBezTo>
                    <a:pt x="2866898" y="7008114"/>
                    <a:pt x="2861183" y="7013829"/>
                    <a:pt x="2854198" y="7013829"/>
                  </a:cubicBezTo>
                  <a:moveTo>
                    <a:pt x="2854198" y="6988429"/>
                  </a:moveTo>
                  <a:lnTo>
                    <a:pt x="2854198" y="7001129"/>
                  </a:lnTo>
                  <a:lnTo>
                    <a:pt x="2841498" y="7001129"/>
                  </a:lnTo>
                  <a:lnTo>
                    <a:pt x="2841498" y="3506851"/>
                  </a:lnTo>
                  <a:lnTo>
                    <a:pt x="2854198" y="3506851"/>
                  </a:lnTo>
                  <a:lnTo>
                    <a:pt x="2841498" y="3506851"/>
                  </a:lnTo>
                  <a:lnTo>
                    <a:pt x="2841498" y="12700"/>
                  </a:lnTo>
                  <a:lnTo>
                    <a:pt x="2854198" y="12700"/>
                  </a:lnTo>
                  <a:lnTo>
                    <a:pt x="2854198" y="25400"/>
                  </a:lnTo>
                  <a:cubicBezTo>
                    <a:pt x="1294257" y="25400"/>
                    <a:pt x="25400" y="1581531"/>
                    <a:pt x="25400" y="3506851"/>
                  </a:cubicBezTo>
                  <a:lnTo>
                    <a:pt x="12700" y="3506851"/>
                  </a:lnTo>
                  <a:lnTo>
                    <a:pt x="25400" y="3506851"/>
                  </a:lnTo>
                  <a:cubicBezTo>
                    <a:pt x="25400" y="5432171"/>
                    <a:pt x="1294257" y="6988302"/>
                    <a:pt x="2854198" y="6988302"/>
                  </a:cubicBezTo>
                  <a:close/>
                </a:path>
              </a:pathLst>
            </a:custGeom>
            <a:solidFill>
              <a:srgbClr val="FFFFFF"/>
            </a:solidFill>
          </p:spPr>
        </p:sp>
      </p:grpSp>
      <p:grpSp>
        <p:nvGrpSpPr>
          <p:cNvPr name="Group 13" id="13"/>
          <p:cNvGrpSpPr/>
          <p:nvPr/>
        </p:nvGrpSpPr>
        <p:grpSpPr>
          <a:xfrm rot="0">
            <a:off x="3861820" y="2311940"/>
            <a:ext cx="5481789" cy="5253020"/>
            <a:chOff x="0" y="0"/>
            <a:chExt cx="7309052" cy="7004026"/>
          </a:xfrm>
        </p:grpSpPr>
        <p:sp>
          <p:nvSpPr>
            <p:cNvPr name="Freeform 14" id="14"/>
            <p:cNvSpPr/>
            <p:nvPr/>
          </p:nvSpPr>
          <p:spPr>
            <a:xfrm flipH="false" flipV="false" rot="0">
              <a:off x="12700" y="12700"/>
              <a:ext cx="7283704" cy="6978650"/>
            </a:xfrm>
            <a:custGeom>
              <a:avLst/>
              <a:gdLst/>
              <a:ahLst/>
              <a:cxnLst/>
              <a:rect r="r" b="b" t="t" l="l"/>
              <a:pathLst>
                <a:path h="6978650" w="7283704">
                  <a:moveTo>
                    <a:pt x="0" y="0"/>
                  </a:moveTo>
                  <a:lnTo>
                    <a:pt x="7283704" y="0"/>
                  </a:lnTo>
                  <a:lnTo>
                    <a:pt x="7283704" y="6978650"/>
                  </a:lnTo>
                  <a:lnTo>
                    <a:pt x="0" y="6978650"/>
                  </a:lnTo>
                  <a:close/>
                </a:path>
              </a:pathLst>
            </a:custGeom>
            <a:solidFill>
              <a:srgbClr val="FFFFFF">
                <a:alpha val="80784"/>
              </a:srgbClr>
            </a:solidFill>
          </p:spPr>
        </p:sp>
        <p:sp>
          <p:nvSpPr>
            <p:cNvPr name="Freeform 15" id="15"/>
            <p:cNvSpPr/>
            <p:nvPr/>
          </p:nvSpPr>
          <p:spPr>
            <a:xfrm flipH="false" flipV="false" rot="0">
              <a:off x="0" y="0"/>
              <a:ext cx="7309104" cy="7004050"/>
            </a:xfrm>
            <a:custGeom>
              <a:avLst/>
              <a:gdLst/>
              <a:ahLst/>
              <a:cxnLst/>
              <a:rect r="r" b="b" t="t" l="l"/>
              <a:pathLst>
                <a:path h="7004050" w="7309104">
                  <a:moveTo>
                    <a:pt x="12700" y="0"/>
                  </a:moveTo>
                  <a:lnTo>
                    <a:pt x="7296404" y="0"/>
                  </a:lnTo>
                  <a:cubicBezTo>
                    <a:pt x="7303389" y="0"/>
                    <a:pt x="7309104" y="5715"/>
                    <a:pt x="7309104" y="12700"/>
                  </a:cubicBezTo>
                  <a:lnTo>
                    <a:pt x="7309104" y="6991350"/>
                  </a:lnTo>
                  <a:cubicBezTo>
                    <a:pt x="7309104" y="6998335"/>
                    <a:pt x="7303389" y="7004050"/>
                    <a:pt x="7296404" y="7004050"/>
                  </a:cubicBezTo>
                  <a:lnTo>
                    <a:pt x="12700" y="7004050"/>
                  </a:lnTo>
                  <a:cubicBezTo>
                    <a:pt x="5715" y="7004050"/>
                    <a:pt x="0" y="6998335"/>
                    <a:pt x="0" y="6991350"/>
                  </a:cubicBezTo>
                  <a:lnTo>
                    <a:pt x="0" y="12700"/>
                  </a:lnTo>
                  <a:cubicBezTo>
                    <a:pt x="0" y="5715"/>
                    <a:pt x="5715" y="0"/>
                    <a:pt x="12700" y="0"/>
                  </a:cubicBezTo>
                  <a:moveTo>
                    <a:pt x="12700" y="25400"/>
                  </a:moveTo>
                  <a:lnTo>
                    <a:pt x="12700" y="12700"/>
                  </a:lnTo>
                  <a:lnTo>
                    <a:pt x="25400" y="12700"/>
                  </a:lnTo>
                  <a:lnTo>
                    <a:pt x="25400" y="6991350"/>
                  </a:lnTo>
                  <a:lnTo>
                    <a:pt x="12700" y="6991350"/>
                  </a:lnTo>
                  <a:lnTo>
                    <a:pt x="12700" y="6978650"/>
                  </a:lnTo>
                  <a:lnTo>
                    <a:pt x="7296404" y="6978650"/>
                  </a:lnTo>
                  <a:lnTo>
                    <a:pt x="7296404" y="6991350"/>
                  </a:lnTo>
                  <a:lnTo>
                    <a:pt x="7283704" y="6991350"/>
                  </a:lnTo>
                  <a:lnTo>
                    <a:pt x="7283704" y="12700"/>
                  </a:lnTo>
                  <a:lnTo>
                    <a:pt x="7296404" y="12700"/>
                  </a:lnTo>
                  <a:lnTo>
                    <a:pt x="7296404" y="25400"/>
                  </a:lnTo>
                  <a:lnTo>
                    <a:pt x="12700" y="25400"/>
                  </a:lnTo>
                  <a:close/>
                </a:path>
              </a:pathLst>
            </a:custGeom>
            <a:solidFill>
              <a:srgbClr val="4472C4"/>
            </a:solidFill>
          </p:spPr>
        </p:sp>
      </p:grpSp>
      <p:grpSp>
        <p:nvGrpSpPr>
          <p:cNvPr name="Group 16" id="16"/>
          <p:cNvGrpSpPr/>
          <p:nvPr/>
        </p:nvGrpSpPr>
        <p:grpSpPr>
          <a:xfrm rot="0">
            <a:off x="3861820" y="2311940"/>
            <a:ext cx="5481789" cy="1131268"/>
            <a:chOff x="0" y="0"/>
            <a:chExt cx="7309052" cy="1508358"/>
          </a:xfrm>
        </p:grpSpPr>
        <p:sp>
          <p:nvSpPr>
            <p:cNvPr name="Freeform 17" id="17"/>
            <p:cNvSpPr/>
            <p:nvPr/>
          </p:nvSpPr>
          <p:spPr>
            <a:xfrm flipH="false" flipV="false" rot="0">
              <a:off x="0" y="0"/>
              <a:ext cx="7309052" cy="1508358"/>
            </a:xfrm>
            <a:custGeom>
              <a:avLst/>
              <a:gdLst/>
              <a:ahLst/>
              <a:cxnLst/>
              <a:rect r="r" b="b" t="t" l="l"/>
              <a:pathLst>
                <a:path h="1508358" w="7309052">
                  <a:moveTo>
                    <a:pt x="0" y="0"/>
                  </a:moveTo>
                  <a:lnTo>
                    <a:pt x="7309052" y="0"/>
                  </a:lnTo>
                  <a:lnTo>
                    <a:pt x="7309052" y="1508358"/>
                  </a:lnTo>
                  <a:lnTo>
                    <a:pt x="0" y="1508358"/>
                  </a:lnTo>
                  <a:close/>
                </a:path>
              </a:pathLst>
            </a:custGeom>
            <a:solidFill>
              <a:srgbClr val="000000">
                <a:alpha val="0"/>
              </a:srgbClr>
            </a:solidFill>
          </p:spPr>
        </p:sp>
        <p:sp>
          <p:nvSpPr>
            <p:cNvPr name="TextBox 18" id="18"/>
            <p:cNvSpPr txBox="true"/>
            <p:nvPr/>
          </p:nvSpPr>
          <p:spPr>
            <a:xfrm>
              <a:off x="0" y="-9525"/>
              <a:ext cx="7309052" cy="1517883"/>
            </a:xfrm>
            <a:prstGeom prst="rect">
              <a:avLst/>
            </a:prstGeom>
          </p:spPr>
          <p:txBody>
            <a:bodyPr anchor="ctr" rtlCol="false" tIns="0" lIns="0" bIns="0" rIns="0"/>
            <a:lstStyle/>
            <a:p>
              <a:pPr algn="ctr">
                <a:lnSpc>
                  <a:spcPts val="1458"/>
                </a:lnSpc>
              </a:pPr>
              <a:r>
                <a:rPr lang="en-US" sz="1350">
                  <a:solidFill>
                    <a:srgbClr val="000000"/>
                  </a:solidFill>
                  <a:latin typeface="Calibri (MS)"/>
                  <a:ea typeface="Calibri (MS)"/>
                  <a:cs typeface="Calibri (MS)"/>
                  <a:sym typeface="Calibri (MS)"/>
                </a:rPr>
                <a:t>Deep learning has advanced image segmentation and classification. U-Net++ is effective for segmentation, while Swin Transformer excels in classification. However, hybrid models combining both are rarely explored.</a:t>
              </a:r>
            </a:p>
          </p:txBody>
        </p:sp>
      </p:grpSp>
      <p:grpSp>
        <p:nvGrpSpPr>
          <p:cNvPr name="Group 19" id="19"/>
          <p:cNvGrpSpPr/>
          <p:nvPr/>
        </p:nvGrpSpPr>
        <p:grpSpPr>
          <a:xfrm rot="0">
            <a:off x="2098236" y="3538160"/>
            <a:ext cx="3812684" cy="3524345"/>
            <a:chOff x="0" y="0"/>
            <a:chExt cx="5083578" cy="4699126"/>
          </a:xfrm>
        </p:grpSpPr>
        <p:sp>
          <p:nvSpPr>
            <p:cNvPr name="Freeform 20" id="20"/>
            <p:cNvSpPr/>
            <p:nvPr/>
          </p:nvSpPr>
          <p:spPr>
            <a:xfrm flipH="false" flipV="false" rot="0">
              <a:off x="12700" y="12700"/>
              <a:ext cx="2529078" cy="4673727"/>
            </a:xfrm>
            <a:custGeom>
              <a:avLst/>
              <a:gdLst/>
              <a:ahLst/>
              <a:cxnLst/>
              <a:rect r="r" b="b" t="t" l="l"/>
              <a:pathLst>
                <a:path h="4673727" w="2529078">
                  <a:moveTo>
                    <a:pt x="2529078" y="4673727"/>
                  </a:moveTo>
                  <a:cubicBezTo>
                    <a:pt x="1132332" y="4673727"/>
                    <a:pt x="0" y="3627501"/>
                    <a:pt x="0" y="2336800"/>
                  </a:cubicBezTo>
                  <a:cubicBezTo>
                    <a:pt x="0" y="1046099"/>
                    <a:pt x="1132332" y="0"/>
                    <a:pt x="2529078" y="0"/>
                  </a:cubicBezTo>
                  <a:lnTo>
                    <a:pt x="2529078" y="2336800"/>
                  </a:lnTo>
                  <a:close/>
                </a:path>
              </a:pathLst>
            </a:custGeom>
            <a:solidFill>
              <a:srgbClr val="4472C4"/>
            </a:solidFill>
          </p:spPr>
        </p:sp>
        <p:sp>
          <p:nvSpPr>
            <p:cNvPr name="Freeform 21" id="21"/>
            <p:cNvSpPr/>
            <p:nvPr/>
          </p:nvSpPr>
          <p:spPr>
            <a:xfrm flipH="false" flipV="false" rot="0">
              <a:off x="0" y="0"/>
              <a:ext cx="2554478" cy="4699127"/>
            </a:xfrm>
            <a:custGeom>
              <a:avLst/>
              <a:gdLst/>
              <a:ahLst/>
              <a:cxnLst/>
              <a:rect r="r" b="b" t="t" l="l"/>
              <a:pathLst>
                <a:path h="4699127" w="2554478">
                  <a:moveTo>
                    <a:pt x="2541778" y="4699127"/>
                  </a:moveTo>
                  <a:cubicBezTo>
                    <a:pt x="1138936" y="4699127"/>
                    <a:pt x="0" y="3648075"/>
                    <a:pt x="0" y="2349500"/>
                  </a:cubicBezTo>
                  <a:cubicBezTo>
                    <a:pt x="0" y="1050925"/>
                    <a:pt x="1138936" y="0"/>
                    <a:pt x="2541778" y="0"/>
                  </a:cubicBezTo>
                  <a:cubicBezTo>
                    <a:pt x="2548763" y="0"/>
                    <a:pt x="2554478" y="5715"/>
                    <a:pt x="2554478" y="12700"/>
                  </a:cubicBezTo>
                  <a:lnTo>
                    <a:pt x="2554478" y="2349500"/>
                  </a:lnTo>
                  <a:lnTo>
                    <a:pt x="2554478" y="4686300"/>
                  </a:lnTo>
                  <a:cubicBezTo>
                    <a:pt x="2554478" y="4693285"/>
                    <a:pt x="2548763" y="4699000"/>
                    <a:pt x="2541778" y="4699000"/>
                  </a:cubicBezTo>
                  <a:moveTo>
                    <a:pt x="2541778" y="4673600"/>
                  </a:moveTo>
                  <a:lnTo>
                    <a:pt x="2541778" y="4686300"/>
                  </a:lnTo>
                  <a:lnTo>
                    <a:pt x="2529078" y="4686300"/>
                  </a:lnTo>
                  <a:lnTo>
                    <a:pt x="2529078" y="2349500"/>
                  </a:lnTo>
                  <a:lnTo>
                    <a:pt x="2541778" y="2349500"/>
                  </a:lnTo>
                  <a:lnTo>
                    <a:pt x="2529078" y="2349500"/>
                  </a:lnTo>
                  <a:lnTo>
                    <a:pt x="2529078" y="12700"/>
                  </a:lnTo>
                  <a:lnTo>
                    <a:pt x="2541778" y="12700"/>
                  </a:lnTo>
                  <a:lnTo>
                    <a:pt x="2541778" y="25400"/>
                  </a:lnTo>
                  <a:cubicBezTo>
                    <a:pt x="1151001" y="25400"/>
                    <a:pt x="25400" y="1066927"/>
                    <a:pt x="25400" y="2349500"/>
                  </a:cubicBezTo>
                  <a:lnTo>
                    <a:pt x="12700" y="2349500"/>
                  </a:lnTo>
                  <a:lnTo>
                    <a:pt x="25400" y="2349500"/>
                  </a:lnTo>
                  <a:cubicBezTo>
                    <a:pt x="25400" y="3632200"/>
                    <a:pt x="1151001" y="4673600"/>
                    <a:pt x="2541778" y="4673600"/>
                  </a:cubicBezTo>
                  <a:close/>
                </a:path>
              </a:pathLst>
            </a:custGeom>
            <a:solidFill>
              <a:srgbClr val="FFFFFF"/>
            </a:solidFill>
          </p:spPr>
        </p:sp>
      </p:grpSp>
      <p:grpSp>
        <p:nvGrpSpPr>
          <p:cNvPr name="Group 22" id="22"/>
          <p:cNvGrpSpPr/>
          <p:nvPr/>
        </p:nvGrpSpPr>
        <p:grpSpPr>
          <a:xfrm rot="0">
            <a:off x="3899155" y="3640646"/>
            <a:ext cx="5407119" cy="3639208"/>
            <a:chOff x="0" y="0"/>
            <a:chExt cx="7209492" cy="4852277"/>
          </a:xfrm>
        </p:grpSpPr>
        <p:sp>
          <p:nvSpPr>
            <p:cNvPr name="Freeform 23" id="23"/>
            <p:cNvSpPr/>
            <p:nvPr/>
          </p:nvSpPr>
          <p:spPr>
            <a:xfrm flipH="false" flipV="false" rot="0">
              <a:off x="12700" y="13924"/>
              <a:ext cx="7184136" cy="4824420"/>
            </a:xfrm>
            <a:custGeom>
              <a:avLst/>
              <a:gdLst/>
              <a:ahLst/>
              <a:cxnLst/>
              <a:rect r="r" b="b" t="t" l="l"/>
              <a:pathLst>
                <a:path h="4824420" w="7184136">
                  <a:moveTo>
                    <a:pt x="0" y="0"/>
                  </a:moveTo>
                  <a:lnTo>
                    <a:pt x="7184136" y="0"/>
                  </a:lnTo>
                  <a:lnTo>
                    <a:pt x="7184136" y="4824419"/>
                  </a:lnTo>
                  <a:lnTo>
                    <a:pt x="0" y="4824419"/>
                  </a:lnTo>
                  <a:close/>
                </a:path>
              </a:pathLst>
            </a:custGeom>
            <a:solidFill>
              <a:srgbClr val="FFFFFF">
                <a:alpha val="80784"/>
              </a:srgbClr>
            </a:solidFill>
          </p:spPr>
        </p:sp>
        <p:sp>
          <p:nvSpPr>
            <p:cNvPr name="Freeform 24" id="24"/>
            <p:cNvSpPr/>
            <p:nvPr/>
          </p:nvSpPr>
          <p:spPr>
            <a:xfrm flipH="false" flipV="false" rot="0">
              <a:off x="0" y="0"/>
              <a:ext cx="7209536" cy="4852267"/>
            </a:xfrm>
            <a:custGeom>
              <a:avLst/>
              <a:gdLst/>
              <a:ahLst/>
              <a:cxnLst/>
              <a:rect r="r" b="b" t="t" l="l"/>
              <a:pathLst>
                <a:path h="4852267" w="7209536">
                  <a:moveTo>
                    <a:pt x="12700" y="0"/>
                  </a:moveTo>
                  <a:lnTo>
                    <a:pt x="7196836" y="0"/>
                  </a:lnTo>
                  <a:cubicBezTo>
                    <a:pt x="7203821" y="0"/>
                    <a:pt x="7209536" y="6266"/>
                    <a:pt x="7209536" y="13924"/>
                  </a:cubicBezTo>
                  <a:lnTo>
                    <a:pt x="7209536" y="4838343"/>
                  </a:lnTo>
                  <a:cubicBezTo>
                    <a:pt x="7209536" y="4846001"/>
                    <a:pt x="7203821" y="4852267"/>
                    <a:pt x="7196836" y="4852267"/>
                  </a:cubicBezTo>
                  <a:lnTo>
                    <a:pt x="12700" y="4852267"/>
                  </a:lnTo>
                  <a:cubicBezTo>
                    <a:pt x="5715" y="4852267"/>
                    <a:pt x="0" y="4846001"/>
                    <a:pt x="0" y="4838343"/>
                  </a:cubicBezTo>
                  <a:lnTo>
                    <a:pt x="0" y="13924"/>
                  </a:lnTo>
                  <a:cubicBezTo>
                    <a:pt x="0" y="6266"/>
                    <a:pt x="5715" y="0"/>
                    <a:pt x="12700" y="0"/>
                  </a:cubicBezTo>
                  <a:moveTo>
                    <a:pt x="12700" y="27847"/>
                  </a:moveTo>
                  <a:lnTo>
                    <a:pt x="12700" y="13924"/>
                  </a:lnTo>
                  <a:lnTo>
                    <a:pt x="25400" y="13924"/>
                  </a:lnTo>
                  <a:lnTo>
                    <a:pt x="25400" y="4838343"/>
                  </a:lnTo>
                  <a:lnTo>
                    <a:pt x="12700" y="4838343"/>
                  </a:lnTo>
                  <a:lnTo>
                    <a:pt x="12700" y="4824419"/>
                  </a:lnTo>
                  <a:lnTo>
                    <a:pt x="7196836" y="4824419"/>
                  </a:lnTo>
                  <a:lnTo>
                    <a:pt x="7196836" y="4838343"/>
                  </a:lnTo>
                  <a:lnTo>
                    <a:pt x="7184136" y="4838343"/>
                  </a:lnTo>
                  <a:lnTo>
                    <a:pt x="7184136" y="13924"/>
                  </a:lnTo>
                  <a:lnTo>
                    <a:pt x="7196836" y="13924"/>
                  </a:lnTo>
                  <a:lnTo>
                    <a:pt x="7196836" y="27847"/>
                  </a:lnTo>
                  <a:lnTo>
                    <a:pt x="12700" y="27847"/>
                  </a:lnTo>
                  <a:close/>
                </a:path>
              </a:pathLst>
            </a:custGeom>
            <a:solidFill>
              <a:srgbClr val="4472C4"/>
            </a:solidFill>
          </p:spPr>
        </p:sp>
      </p:grpSp>
      <p:grpSp>
        <p:nvGrpSpPr>
          <p:cNvPr name="Group 25" id="25"/>
          <p:cNvGrpSpPr/>
          <p:nvPr/>
        </p:nvGrpSpPr>
        <p:grpSpPr>
          <a:xfrm rot="0">
            <a:off x="3899156" y="3640646"/>
            <a:ext cx="5407119" cy="969990"/>
            <a:chOff x="0" y="0"/>
            <a:chExt cx="7209492" cy="1293320"/>
          </a:xfrm>
        </p:grpSpPr>
        <p:sp>
          <p:nvSpPr>
            <p:cNvPr name="Freeform 26" id="26"/>
            <p:cNvSpPr/>
            <p:nvPr/>
          </p:nvSpPr>
          <p:spPr>
            <a:xfrm flipH="false" flipV="false" rot="0">
              <a:off x="0" y="0"/>
              <a:ext cx="7209492" cy="1293320"/>
            </a:xfrm>
            <a:custGeom>
              <a:avLst/>
              <a:gdLst/>
              <a:ahLst/>
              <a:cxnLst/>
              <a:rect r="r" b="b" t="t" l="l"/>
              <a:pathLst>
                <a:path h="1293320" w="7209492">
                  <a:moveTo>
                    <a:pt x="0" y="0"/>
                  </a:moveTo>
                  <a:lnTo>
                    <a:pt x="7209492" y="0"/>
                  </a:lnTo>
                  <a:lnTo>
                    <a:pt x="7209492" y="1293320"/>
                  </a:lnTo>
                  <a:lnTo>
                    <a:pt x="0" y="1293320"/>
                  </a:lnTo>
                  <a:close/>
                </a:path>
              </a:pathLst>
            </a:custGeom>
            <a:solidFill>
              <a:srgbClr val="000000">
                <a:alpha val="0"/>
              </a:srgbClr>
            </a:solidFill>
          </p:spPr>
        </p:sp>
        <p:sp>
          <p:nvSpPr>
            <p:cNvPr name="TextBox 27" id="27"/>
            <p:cNvSpPr txBox="true"/>
            <p:nvPr/>
          </p:nvSpPr>
          <p:spPr>
            <a:xfrm>
              <a:off x="0" y="-9525"/>
              <a:ext cx="7209492" cy="1302845"/>
            </a:xfrm>
            <a:prstGeom prst="rect">
              <a:avLst/>
            </a:prstGeom>
          </p:spPr>
          <p:txBody>
            <a:bodyPr anchor="ctr" rtlCol="false" tIns="0" lIns="0" bIns="0" rIns="0"/>
            <a:lstStyle/>
            <a:p>
              <a:pPr algn="ctr">
                <a:lnSpc>
                  <a:spcPts val="1458"/>
                </a:lnSpc>
              </a:pPr>
              <a:r>
                <a:rPr lang="en-US" sz="1350" b="true">
                  <a:solidFill>
                    <a:srgbClr val="000000"/>
                  </a:solidFill>
                  <a:latin typeface="Calibri (MS) Bold"/>
                  <a:ea typeface="Calibri (MS) Bold"/>
                  <a:cs typeface="Calibri (MS) Bold"/>
                  <a:sym typeface="Calibri (MS) Bold"/>
                </a:rPr>
                <a:t>U-Net++:</a:t>
              </a:r>
            </a:p>
            <a:p>
              <a:pPr algn="ctr">
                <a:lnSpc>
                  <a:spcPts val="1458"/>
                </a:lnSpc>
              </a:pPr>
              <a:r>
                <a:rPr lang="en-US" sz="1350">
                  <a:solidFill>
                    <a:srgbClr val="000000"/>
                  </a:solidFill>
                  <a:latin typeface="Calibri (MS)"/>
                  <a:ea typeface="Calibri (MS)"/>
                  <a:cs typeface="Calibri (MS)"/>
                  <a:sym typeface="Calibri (MS)"/>
                </a:rPr>
                <a:t>An improved U-Net with dense skip connections, offering better feature learning and pixel-level accuracy, especially for medical image segmentation.</a:t>
              </a:r>
            </a:p>
          </p:txBody>
        </p:sp>
      </p:grpSp>
      <p:grpSp>
        <p:nvGrpSpPr>
          <p:cNvPr name="Group 28" id="28"/>
          <p:cNvGrpSpPr/>
          <p:nvPr/>
        </p:nvGrpSpPr>
        <p:grpSpPr>
          <a:xfrm rot="0">
            <a:off x="2937240" y="4594878"/>
            <a:ext cx="2134676" cy="2134676"/>
            <a:chOff x="0" y="0"/>
            <a:chExt cx="2846234" cy="2846234"/>
          </a:xfrm>
        </p:grpSpPr>
        <p:sp>
          <p:nvSpPr>
            <p:cNvPr name="Freeform 29" id="29"/>
            <p:cNvSpPr/>
            <p:nvPr/>
          </p:nvSpPr>
          <p:spPr>
            <a:xfrm flipH="false" flipV="false" rot="0">
              <a:off x="12700" y="12700"/>
              <a:ext cx="1410462" cy="2820797"/>
            </a:xfrm>
            <a:custGeom>
              <a:avLst/>
              <a:gdLst/>
              <a:ahLst/>
              <a:cxnLst/>
              <a:rect r="r" b="b" t="t" l="l"/>
              <a:pathLst>
                <a:path h="2820797" w="1410462">
                  <a:moveTo>
                    <a:pt x="1410462" y="2820797"/>
                  </a:moveTo>
                  <a:cubicBezTo>
                    <a:pt x="631444" y="2820797"/>
                    <a:pt x="0" y="2189353"/>
                    <a:pt x="0" y="1410462"/>
                  </a:cubicBezTo>
                  <a:cubicBezTo>
                    <a:pt x="0" y="631571"/>
                    <a:pt x="631444" y="0"/>
                    <a:pt x="1410462" y="0"/>
                  </a:cubicBezTo>
                  <a:lnTo>
                    <a:pt x="1410462" y="1410462"/>
                  </a:lnTo>
                  <a:close/>
                </a:path>
              </a:pathLst>
            </a:custGeom>
            <a:solidFill>
              <a:srgbClr val="4472C4"/>
            </a:solidFill>
          </p:spPr>
        </p:sp>
        <p:sp>
          <p:nvSpPr>
            <p:cNvPr name="Freeform 30" id="30"/>
            <p:cNvSpPr/>
            <p:nvPr/>
          </p:nvSpPr>
          <p:spPr>
            <a:xfrm flipH="false" flipV="false" rot="0">
              <a:off x="0" y="0"/>
              <a:ext cx="1435862" cy="2846197"/>
            </a:xfrm>
            <a:custGeom>
              <a:avLst/>
              <a:gdLst/>
              <a:ahLst/>
              <a:cxnLst/>
              <a:rect r="r" b="b" t="t" l="l"/>
              <a:pathLst>
                <a:path h="2846197" w="1435862">
                  <a:moveTo>
                    <a:pt x="1423162" y="2846197"/>
                  </a:moveTo>
                  <a:cubicBezTo>
                    <a:pt x="637159" y="2846197"/>
                    <a:pt x="0" y="2209038"/>
                    <a:pt x="0" y="1423162"/>
                  </a:cubicBezTo>
                  <a:cubicBezTo>
                    <a:pt x="0" y="637286"/>
                    <a:pt x="637159" y="0"/>
                    <a:pt x="1423162" y="0"/>
                  </a:cubicBezTo>
                  <a:cubicBezTo>
                    <a:pt x="1430147" y="0"/>
                    <a:pt x="1435862" y="5715"/>
                    <a:pt x="1435862" y="12700"/>
                  </a:cubicBezTo>
                  <a:lnTo>
                    <a:pt x="1435862" y="1423162"/>
                  </a:lnTo>
                  <a:lnTo>
                    <a:pt x="1435862" y="2833497"/>
                  </a:lnTo>
                  <a:cubicBezTo>
                    <a:pt x="1435862" y="2840482"/>
                    <a:pt x="1430147" y="2846197"/>
                    <a:pt x="1423162" y="2846197"/>
                  </a:cubicBezTo>
                  <a:moveTo>
                    <a:pt x="1423162" y="2820797"/>
                  </a:moveTo>
                  <a:lnTo>
                    <a:pt x="1423162" y="2833497"/>
                  </a:lnTo>
                  <a:lnTo>
                    <a:pt x="1410462" y="2833497"/>
                  </a:lnTo>
                  <a:lnTo>
                    <a:pt x="1410462" y="1423162"/>
                  </a:lnTo>
                  <a:lnTo>
                    <a:pt x="1423162" y="1423162"/>
                  </a:lnTo>
                  <a:lnTo>
                    <a:pt x="1410462" y="1423162"/>
                  </a:lnTo>
                  <a:lnTo>
                    <a:pt x="1410462" y="12700"/>
                  </a:lnTo>
                  <a:lnTo>
                    <a:pt x="1423162" y="12700"/>
                  </a:lnTo>
                  <a:lnTo>
                    <a:pt x="1423162" y="25400"/>
                  </a:lnTo>
                  <a:cubicBezTo>
                    <a:pt x="651129" y="25400"/>
                    <a:pt x="25400" y="651129"/>
                    <a:pt x="25400" y="1423162"/>
                  </a:cubicBezTo>
                  <a:lnTo>
                    <a:pt x="12700" y="1423162"/>
                  </a:lnTo>
                  <a:lnTo>
                    <a:pt x="25400" y="1423162"/>
                  </a:lnTo>
                  <a:cubicBezTo>
                    <a:pt x="25400" y="2195068"/>
                    <a:pt x="651129" y="2820924"/>
                    <a:pt x="1423162" y="2820924"/>
                  </a:cubicBezTo>
                  <a:close/>
                </a:path>
              </a:pathLst>
            </a:custGeom>
            <a:solidFill>
              <a:srgbClr val="FFFFFF"/>
            </a:solidFill>
          </p:spPr>
        </p:sp>
      </p:grpSp>
      <p:grpSp>
        <p:nvGrpSpPr>
          <p:cNvPr name="Group 31" id="31"/>
          <p:cNvGrpSpPr/>
          <p:nvPr/>
        </p:nvGrpSpPr>
        <p:grpSpPr>
          <a:xfrm rot="0">
            <a:off x="3899156" y="4606990"/>
            <a:ext cx="5407119" cy="2110452"/>
            <a:chOff x="0" y="0"/>
            <a:chExt cx="7209492" cy="2813936"/>
          </a:xfrm>
        </p:grpSpPr>
        <p:sp>
          <p:nvSpPr>
            <p:cNvPr name="Freeform 32" id="32"/>
            <p:cNvSpPr/>
            <p:nvPr/>
          </p:nvSpPr>
          <p:spPr>
            <a:xfrm flipH="false" flipV="false" rot="0">
              <a:off x="12700" y="12700"/>
              <a:ext cx="7184136" cy="2788539"/>
            </a:xfrm>
            <a:custGeom>
              <a:avLst/>
              <a:gdLst/>
              <a:ahLst/>
              <a:cxnLst/>
              <a:rect r="r" b="b" t="t" l="l"/>
              <a:pathLst>
                <a:path h="2788539" w="7184136">
                  <a:moveTo>
                    <a:pt x="0" y="0"/>
                  </a:moveTo>
                  <a:lnTo>
                    <a:pt x="7184136" y="0"/>
                  </a:lnTo>
                  <a:lnTo>
                    <a:pt x="7184136" y="2788539"/>
                  </a:lnTo>
                  <a:lnTo>
                    <a:pt x="0" y="2788539"/>
                  </a:lnTo>
                  <a:close/>
                </a:path>
              </a:pathLst>
            </a:custGeom>
            <a:solidFill>
              <a:srgbClr val="FFFFFF">
                <a:alpha val="80784"/>
              </a:srgbClr>
            </a:solidFill>
          </p:spPr>
        </p:sp>
        <p:sp>
          <p:nvSpPr>
            <p:cNvPr name="Freeform 33" id="33"/>
            <p:cNvSpPr/>
            <p:nvPr/>
          </p:nvSpPr>
          <p:spPr>
            <a:xfrm flipH="false" flipV="false" rot="0">
              <a:off x="0" y="0"/>
              <a:ext cx="7209536" cy="2813939"/>
            </a:xfrm>
            <a:custGeom>
              <a:avLst/>
              <a:gdLst/>
              <a:ahLst/>
              <a:cxnLst/>
              <a:rect r="r" b="b" t="t" l="l"/>
              <a:pathLst>
                <a:path h="2813939" w="7209536">
                  <a:moveTo>
                    <a:pt x="12700" y="0"/>
                  </a:moveTo>
                  <a:lnTo>
                    <a:pt x="7196836" y="0"/>
                  </a:lnTo>
                  <a:cubicBezTo>
                    <a:pt x="7203821" y="0"/>
                    <a:pt x="7209536" y="5715"/>
                    <a:pt x="7209536" y="12700"/>
                  </a:cubicBezTo>
                  <a:lnTo>
                    <a:pt x="7209536" y="2801239"/>
                  </a:lnTo>
                  <a:cubicBezTo>
                    <a:pt x="7209536" y="2808224"/>
                    <a:pt x="7203821" y="2813939"/>
                    <a:pt x="7196836" y="2813939"/>
                  </a:cubicBezTo>
                  <a:lnTo>
                    <a:pt x="12700" y="2813939"/>
                  </a:lnTo>
                  <a:cubicBezTo>
                    <a:pt x="5715" y="2813939"/>
                    <a:pt x="0" y="2808224"/>
                    <a:pt x="0" y="2801239"/>
                  </a:cubicBezTo>
                  <a:lnTo>
                    <a:pt x="0" y="12700"/>
                  </a:lnTo>
                  <a:cubicBezTo>
                    <a:pt x="0" y="5715"/>
                    <a:pt x="5715" y="0"/>
                    <a:pt x="12700" y="0"/>
                  </a:cubicBezTo>
                  <a:moveTo>
                    <a:pt x="12700" y="25400"/>
                  </a:moveTo>
                  <a:lnTo>
                    <a:pt x="12700" y="12700"/>
                  </a:lnTo>
                  <a:lnTo>
                    <a:pt x="25400" y="12700"/>
                  </a:lnTo>
                  <a:lnTo>
                    <a:pt x="25400" y="2801239"/>
                  </a:lnTo>
                  <a:lnTo>
                    <a:pt x="12700" y="2801239"/>
                  </a:lnTo>
                  <a:lnTo>
                    <a:pt x="12700" y="2788539"/>
                  </a:lnTo>
                  <a:lnTo>
                    <a:pt x="7196836" y="2788539"/>
                  </a:lnTo>
                  <a:lnTo>
                    <a:pt x="7196836" y="2801239"/>
                  </a:lnTo>
                  <a:lnTo>
                    <a:pt x="7184136" y="2801239"/>
                  </a:lnTo>
                  <a:lnTo>
                    <a:pt x="7184136" y="12700"/>
                  </a:lnTo>
                  <a:lnTo>
                    <a:pt x="7196836" y="12700"/>
                  </a:lnTo>
                  <a:lnTo>
                    <a:pt x="7196836" y="25400"/>
                  </a:lnTo>
                  <a:lnTo>
                    <a:pt x="12700" y="25400"/>
                  </a:lnTo>
                  <a:close/>
                </a:path>
              </a:pathLst>
            </a:custGeom>
            <a:solidFill>
              <a:srgbClr val="4472C4"/>
            </a:solidFill>
          </p:spPr>
        </p:sp>
      </p:grpSp>
      <p:grpSp>
        <p:nvGrpSpPr>
          <p:cNvPr name="Group 34" id="34"/>
          <p:cNvGrpSpPr/>
          <p:nvPr/>
        </p:nvGrpSpPr>
        <p:grpSpPr>
          <a:xfrm rot="0">
            <a:off x="3899156" y="4606990"/>
            <a:ext cx="5407119" cy="954676"/>
            <a:chOff x="0" y="0"/>
            <a:chExt cx="7209492" cy="1272902"/>
          </a:xfrm>
        </p:grpSpPr>
        <p:sp>
          <p:nvSpPr>
            <p:cNvPr name="Freeform 35" id="35"/>
            <p:cNvSpPr/>
            <p:nvPr/>
          </p:nvSpPr>
          <p:spPr>
            <a:xfrm flipH="false" flipV="false" rot="0">
              <a:off x="0" y="0"/>
              <a:ext cx="7209492" cy="1272902"/>
            </a:xfrm>
            <a:custGeom>
              <a:avLst/>
              <a:gdLst/>
              <a:ahLst/>
              <a:cxnLst/>
              <a:rect r="r" b="b" t="t" l="l"/>
              <a:pathLst>
                <a:path h="1272902" w="7209492">
                  <a:moveTo>
                    <a:pt x="0" y="0"/>
                  </a:moveTo>
                  <a:lnTo>
                    <a:pt x="7209492" y="0"/>
                  </a:lnTo>
                  <a:lnTo>
                    <a:pt x="7209492" y="1272902"/>
                  </a:lnTo>
                  <a:lnTo>
                    <a:pt x="0" y="1272902"/>
                  </a:lnTo>
                  <a:close/>
                </a:path>
              </a:pathLst>
            </a:custGeom>
            <a:solidFill>
              <a:srgbClr val="000000">
                <a:alpha val="0"/>
              </a:srgbClr>
            </a:solidFill>
          </p:spPr>
        </p:sp>
        <p:sp>
          <p:nvSpPr>
            <p:cNvPr name="TextBox 36" id="36"/>
            <p:cNvSpPr txBox="true"/>
            <p:nvPr/>
          </p:nvSpPr>
          <p:spPr>
            <a:xfrm>
              <a:off x="0" y="-9525"/>
              <a:ext cx="7209492" cy="1282427"/>
            </a:xfrm>
            <a:prstGeom prst="rect">
              <a:avLst/>
            </a:prstGeom>
          </p:spPr>
          <p:txBody>
            <a:bodyPr anchor="ctr" rtlCol="false" tIns="0" lIns="0" bIns="0" rIns="0"/>
            <a:lstStyle/>
            <a:p>
              <a:pPr algn="ctr">
                <a:lnSpc>
                  <a:spcPts val="1458"/>
                </a:lnSpc>
              </a:pPr>
              <a:r>
                <a:rPr lang="en-US" sz="1350" b="true">
                  <a:solidFill>
                    <a:srgbClr val="000000"/>
                  </a:solidFill>
                  <a:latin typeface="Calibri (MS) Bold"/>
                  <a:ea typeface="Calibri (MS) Bold"/>
                  <a:cs typeface="Calibri (MS) Bold"/>
                  <a:sym typeface="Calibri (MS) Bold"/>
                </a:rPr>
                <a:t>Swin Transformer:</a:t>
              </a:r>
            </a:p>
            <a:p>
              <a:pPr algn="ctr">
                <a:lnSpc>
                  <a:spcPts val="1458"/>
                </a:lnSpc>
              </a:pPr>
              <a:r>
                <a:rPr lang="en-US" sz="1350">
                  <a:solidFill>
                    <a:srgbClr val="000000"/>
                  </a:solidFill>
                  <a:latin typeface="Calibri (MS)"/>
                  <a:ea typeface="Calibri (MS)"/>
                  <a:cs typeface="Calibri (MS)"/>
                  <a:sym typeface="Calibri (MS)"/>
                </a:rPr>
                <a:t>Uses window-based self-attention to capture local and global features, outperforming CNNs in classification tasks.</a:t>
              </a:r>
            </a:p>
          </p:txBody>
        </p:sp>
      </p:grpSp>
      <p:grpSp>
        <p:nvGrpSpPr>
          <p:cNvPr name="Group 37" id="37"/>
          <p:cNvGrpSpPr/>
          <p:nvPr/>
        </p:nvGrpSpPr>
        <p:grpSpPr>
          <a:xfrm rot="0">
            <a:off x="3521820" y="5541342"/>
            <a:ext cx="965514" cy="965514"/>
            <a:chOff x="0" y="0"/>
            <a:chExt cx="1287352" cy="1287352"/>
          </a:xfrm>
        </p:grpSpPr>
        <p:sp>
          <p:nvSpPr>
            <p:cNvPr name="Freeform 38" id="38"/>
            <p:cNvSpPr/>
            <p:nvPr/>
          </p:nvSpPr>
          <p:spPr>
            <a:xfrm flipH="false" flipV="false" rot="0">
              <a:off x="12700" y="12700"/>
              <a:ext cx="630936" cy="1261999"/>
            </a:xfrm>
            <a:custGeom>
              <a:avLst/>
              <a:gdLst/>
              <a:ahLst/>
              <a:cxnLst/>
              <a:rect r="r" b="b" t="t" l="l"/>
              <a:pathLst>
                <a:path h="1261999" w="630936">
                  <a:moveTo>
                    <a:pt x="630936" y="1261999"/>
                  </a:moveTo>
                  <a:cubicBezTo>
                    <a:pt x="282448" y="1261999"/>
                    <a:pt x="0" y="979424"/>
                    <a:pt x="0" y="630936"/>
                  </a:cubicBezTo>
                  <a:cubicBezTo>
                    <a:pt x="0" y="282448"/>
                    <a:pt x="282448" y="0"/>
                    <a:pt x="630936" y="0"/>
                  </a:cubicBezTo>
                  <a:lnTo>
                    <a:pt x="630936" y="630936"/>
                  </a:lnTo>
                  <a:close/>
                </a:path>
              </a:pathLst>
            </a:custGeom>
            <a:solidFill>
              <a:srgbClr val="4472C4"/>
            </a:solidFill>
          </p:spPr>
        </p:sp>
        <p:sp>
          <p:nvSpPr>
            <p:cNvPr name="Freeform 39" id="39"/>
            <p:cNvSpPr/>
            <p:nvPr/>
          </p:nvSpPr>
          <p:spPr>
            <a:xfrm flipH="false" flipV="false" rot="0">
              <a:off x="0" y="0"/>
              <a:ext cx="656336" cy="1287399"/>
            </a:xfrm>
            <a:custGeom>
              <a:avLst/>
              <a:gdLst/>
              <a:ahLst/>
              <a:cxnLst/>
              <a:rect r="r" b="b" t="t" l="l"/>
              <a:pathLst>
                <a:path h="1287399" w="656336">
                  <a:moveTo>
                    <a:pt x="643636" y="1287399"/>
                  </a:moveTo>
                  <a:cubicBezTo>
                    <a:pt x="288163" y="1287399"/>
                    <a:pt x="0" y="999109"/>
                    <a:pt x="0" y="643636"/>
                  </a:cubicBezTo>
                  <a:cubicBezTo>
                    <a:pt x="0" y="288163"/>
                    <a:pt x="288163" y="0"/>
                    <a:pt x="643636" y="0"/>
                  </a:cubicBezTo>
                  <a:cubicBezTo>
                    <a:pt x="650621" y="0"/>
                    <a:pt x="656336" y="5715"/>
                    <a:pt x="656336" y="12700"/>
                  </a:cubicBezTo>
                  <a:lnTo>
                    <a:pt x="656336" y="643636"/>
                  </a:lnTo>
                  <a:lnTo>
                    <a:pt x="656336" y="1274572"/>
                  </a:lnTo>
                  <a:cubicBezTo>
                    <a:pt x="656336" y="1281557"/>
                    <a:pt x="650621" y="1287272"/>
                    <a:pt x="643636" y="1287272"/>
                  </a:cubicBezTo>
                  <a:moveTo>
                    <a:pt x="643636" y="1261872"/>
                  </a:moveTo>
                  <a:lnTo>
                    <a:pt x="643636" y="1274572"/>
                  </a:lnTo>
                  <a:lnTo>
                    <a:pt x="630936" y="1274572"/>
                  </a:lnTo>
                  <a:lnTo>
                    <a:pt x="630936" y="643636"/>
                  </a:lnTo>
                  <a:lnTo>
                    <a:pt x="643636" y="643636"/>
                  </a:lnTo>
                  <a:lnTo>
                    <a:pt x="630936" y="643636"/>
                  </a:lnTo>
                  <a:lnTo>
                    <a:pt x="630936" y="12700"/>
                  </a:lnTo>
                  <a:lnTo>
                    <a:pt x="643636" y="12700"/>
                  </a:lnTo>
                  <a:lnTo>
                    <a:pt x="643636" y="25400"/>
                  </a:lnTo>
                  <a:cubicBezTo>
                    <a:pt x="302260" y="25400"/>
                    <a:pt x="25400" y="302260"/>
                    <a:pt x="25400" y="643636"/>
                  </a:cubicBezTo>
                  <a:lnTo>
                    <a:pt x="12700" y="643636"/>
                  </a:lnTo>
                  <a:lnTo>
                    <a:pt x="25400" y="643636"/>
                  </a:lnTo>
                  <a:cubicBezTo>
                    <a:pt x="25400" y="985139"/>
                    <a:pt x="302260" y="1261999"/>
                    <a:pt x="643636" y="1261999"/>
                  </a:cubicBezTo>
                  <a:close/>
                </a:path>
              </a:pathLst>
            </a:custGeom>
            <a:solidFill>
              <a:srgbClr val="FFFFFF"/>
            </a:solidFill>
          </p:spPr>
        </p:sp>
      </p:grpSp>
      <p:grpSp>
        <p:nvGrpSpPr>
          <p:cNvPr name="Group 40" id="40"/>
          <p:cNvGrpSpPr/>
          <p:nvPr/>
        </p:nvGrpSpPr>
        <p:grpSpPr>
          <a:xfrm rot="0">
            <a:off x="3884502" y="5544050"/>
            <a:ext cx="5436426" cy="960100"/>
            <a:chOff x="0" y="0"/>
            <a:chExt cx="7248568" cy="1280134"/>
          </a:xfrm>
        </p:grpSpPr>
        <p:sp>
          <p:nvSpPr>
            <p:cNvPr name="Freeform 41" id="41"/>
            <p:cNvSpPr/>
            <p:nvPr/>
          </p:nvSpPr>
          <p:spPr>
            <a:xfrm flipH="false" flipV="false" rot="0">
              <a:off x="12700" y="12700"/>
              <a:ext cx="7223125" cy="1254760"/>
            </a:xfrm>
            <a:custGeom>
              <a:avLst/>
              <a:gdLst/>
              <a:ahLst/>
              <a:cxnLst/>
              <a:rect r="r" b="b" t="t" l="l"/>
              <a:pathLst>
                <a:path h="1254760" w="7223125">
                  <a:moveTo>
                    <a:pt x="0" y="0"/>
                  </a:moveTo>
                  <a:lnTo>
                    <a:pt x="7223125" y="0"/>
                  </a:lnTo>
                  <a:lnTo>
                    <a:pt x="7223125" y="1254760"/>
                  </a:lnTo>
                  <a:lnTo>
                    <a:pt x="0" y="1254760"/>
                  </a:lnTo>
                  <a:close/>
                </a:path>
              </a:pathLst>
            </a:custGeom>
            <a:solidFill>
              <a:srgbClr val="FFFFFF">
                <a:alpha val="80784"/>
              </a:srgbClr>
            </a:solidFill>
          </p:spPr>
        </p:sp>
        <p:sp>
          <p:nvSpPr>
            <p:cNvPr name="Freeform 42" id="42"/>
            <p:cNvSpPr/>
            <p:nvPr/>
          </p:nvSpPr>
          <p:spPr>
            <a:xfrm flipH="false" flipV="false" rot="0">
              <a:off x="0" y="0"/>
              <a:ext cx="7248525" cy="1280160"/>
            </a:xfrm>
            <a:custGeom>
              <a:avLst/>
              <a:gdLst/>
              <a:ahLst/>
              <a:cxnLst/>
              <a:rect r="r" b="b" t="t" l="l"/>
              <a:pathLst>
                <a:path h="1280160" w="7248525">
                  <a:moveTo>
                    <a:pt x="12700" y="0"/>
                  </a:moveTo>
                  <a:lnTo>
                    <a:pt x="7235825" y="0"/>
                  </a:lnTo>
                  <a:cubicBezTo>
                    <a:pt x="7242810" y="0"/>
                    <a:pt x="7248525" y="5715"/>
                    <a:pt x="7248525" y="12700"/>
                  </a:cubicBezTo>
                  <a:lnTo>
                    <a:pt x="7248525" y="1267460"/>
                  </a:lnTo>
                  <a:cubicBezTo>
                    <a:pt x="7248525" y="1274445"/>
                    <a:pt x="7242810" y="1280160"/>
                    <a:pt x="7235825" y="1280160"/>
                  </a:cubicBezTo>
                  <a:lnTo>
                    <a:pt x="12700" y="1280160"/>
                  </a:lnTo>
                  <a:cubicBezTo>
                    <a:pt x="5715" y="1280160"/>
                    <a:pt x="0" y="1274445"/>
                    <a:pt x="0" y="1267460"/>
                  </a:cubicBezTo>
                  <a:lnTo>
                    <a:pt x="0" y="12700"/>
                  </a:lnTo>
                  <a:cubicBezTo>
                    <a:pt x="0" y="5715"/>
                    <a:pt x="5715" y="0"/>
                    <a:pt x="12700" y="0"/>
                  </a:cubicBezTo>
                  <a:moveTo>
                    <a:pt x="12700" y="25400"/>
                  </a:moveTo>
                  <a:lnTo>
                    <a:pt x="12700" y="12700"/>
                  </a:lnTo>
                  <a:lnTo>
                    <a:pt x="25400" y="12700"/>
                  </a:lnTo>
                  <a:lnTo>
                    <a:pt x="25400" y="1267460"/>
                  </a:lnTo>
                  <a:lnTo>
                    <a:pt x="12700" y="1267460"/>
                  </a:lnTo>
                  <a:lnTo>
                    <a:pt x="12700" y="1254760"/>
                  </a:lnTo>
                  <a:lnTo>
                    <a:pt x="7235825" y="1254760"/>
                  </a:lnTo>
                  <a:lnTo>
                    <a:pt x="7235825" y="1267460"/>
                  </a:lnTo>
                  <a:lnTo>
                    <a:pt x="7223125" y="1267460"/>
                  </a:lnTo>
                  <a:lnTo>
                    <a:pt x="7223125" y="12700"/>
                  </a:lnTo>
                  <a:lnTo>
                    <a:pt x="7235825" y="12700"/>
                  </a:lnTo>
                  <a:lnTo>
                    <a:pt x="7235825" y="25400"/>
                  </a:lnTo>
                  <a:lnTo>
                    <a:pt x="12700" y="25400"/>
                  </a:lnTo>
                  <a:close/>
                </a:path>
              </a:pathLst>
            </a:custGeom>
            <a:solidFill>
              <a:srgbClr val="4472C4"/>
            </a:solidFill>
          </p:spPr>
        </p:sp>
      </p:grpSp>
      <p:grpSp>
        <p:nvGrpSpPr>
          <p:cNvPr name="Group 43" id="43"/>
          <p:cNvGrpSpPr/>
          <p:nvPr/>
        </p:nvGrpSpPr>
        <p:grpSpPr>
          <a:xfrm rot="0">
            <a:off x="3884502" y="5544050"/>
            <a:ext cx="5436426" cy="960100"/>
            <a:chOff x="0" y="0"/>
            <a:chExt cx="7248568" cy="1280134"/>
          </a:xfrm>
        </p:grpSpPr>
        <p:sp>
          <p:nvSpPr>
            <p:cNvPr name="Freeform 44" id="44"/>
            <p:cNvSpPr/>
            <p:nvPr/>
          </p:nvSpPr>
          <p:spPr>
            <a:xfrm flipH="false" flipV="false" rot="0">
              <a:off x="0" y="0"/>
              <a:ext cx="7248568" cy="1280134"/>
            </a:xfrm>
            <a:custGeom>
              <a:avLst/>
              <a:gdLst/>
              <a:ahLst/>
              <a:cxnLst/>
              <a:rect r="r" b="b" t="t" l="l"/>
              <a:pathLst>
                <a:path h="1280134" w="7248568">
                  <a:moveTo>
                    <a:pt x="0" y="0"/>
                  </a:moveTo>
                  <a:lnTo>
                    <a:pt x="7248568" y="0"/>
                  </a:lnTo>
                  <a:lnTo>
                    <a:pt x="7248568" y="1280134"/>
                  </a:lnTo>
                  <a:lnTo>
                    <a:pt x="0" y="1280134"/>
                  </a:lnTo>
                  <a:close/>
                </a:path>
              </a:pathLst>
            </a:custGeom>
            <a:solidFill>
              <a:srgbClr val="000000">
                <a:alpha val="0"/>
              </a:srgbClr>
            </a:solidFill>
          </p:spPr>
        </p:sp>
        <p:sp>
          <p:nvSpPr>
            <p:cNvPr name="TextBox 45" id="45"/>
            <p:cNvSpPr txBox="true"/>
            <p:nvPr/>
          </p:nvSpPr>
          <p:spPr>
            <a:xfrm>
              <a:off x="0" y="-9525"/>
              <a:ext cx="7248568" cy="1289659"/>
            </a:xfrm>
            <a:prstGeom prst="rect">
              <a:avLst/>
            </a:prstGeom>
          </p:spPr>
          <p:txBody>
            <a:bodyPr anchor="ctr" rtlCol="false" tIns="0" lIns="0" bIns="0" rIns="0"/>
            <a:lstStyle/>
            <a:p>
              <a:pPr algn="ctr">
                <a:lnSpc>
                  <a:spcPts val="1458"/>
                </a:lnSpc>
              </a:pPr>
              <a:r>
                <a:rPr lang="en-US" sz="1350" b="true">
                  <a:solidFill>
                    <a:srgbClr val="000000"/>
                  </a:solidFill>
                  <a:latin typeface="Calibri (MS) Bold"/>
                  <a:ea typeface="Calibri (MS) Bold"/>
                  <a:cs typeface="Calibri (MS) Bold"/>
                  <a:sym typeface="Calibri (MS) Bold"/>
                </a:rPr>
                <a:t>Hybrid Approaches:</a:t>
              </a:r>
            </a:p>
            <a:p>
              <a:pPr algn="ctr">
                <a:lnSpc>
                  <a:spcPts val="1458"/>
                </a:lnSpc>
              </a:pPr>
              <a:r>
                <a:rPr lang="en-US" sz="1350">
                  <a:solidFill>
                    <a:srgbClr val="000000"/>
                  </a:solidFill>
                  <a:latin typeface="Calibri (MS)"/>
                  <a:ea typeface="Calibri (MS)"/>
                  <a:cs typeface="Calibri (MS)"/>
                  <a:sym typeface="Calibri (MS)"/>
                </a:rPr>
                <a:t>Few studies combine U-Net++ and Swin Transformer. Such hybrids could enhance multi-task vision tasks by merging precise segmentation with strong contextual understanding.</a:t>
              </a:r>
            </a:p>
          </p:txBody>
        </p:sp>
      </p:grpSp>
      <p:grpSp>
        <p:nvGrpSpPr>
          <p:cNvPr name="Group 46" id="46"/>
          <p:cNvGrpSpPr/>
          <p:nvPr/>
        </p:nvGrpSpPr>
        <p:grpSpPr>
          <a:xfrm rot="0">
            <a:off x="2403874" y="7983990"/>
            <a:ext cx="1737602" cy="1050180"/>
            <a:chOff x="0" y="0"/>
            <a:chExt cx="2316802" cy="1400240"/>
          </a:xfrm>
        </p:grpSpPr>
        <p:sp>
          <p:nvSpPr>
            <p:cNvPr name="Freeform 47" id="47"/>
            <p:cNvSpPr/>
            <p:nvPr/>
          </p:nvSpPr>
          <p:spPr>
            <a:xfrm flipH="false" flipV="false" rot="0">
              <a:off x="12700" y="12700"/>
              <a:ext cx="2291334" cy="1374902"/>
            </a:xfrm>
            <a:custGeom>
              <a:avLst/>
              <a:gdLst/>
              <a:ahLst/>
              <a:cxnLst/>
              <a:rect r="r" b="b" t="t" l="l"/>
              <a:pathLst>
                <a:path h="1374902" w="2291334">
                  <a:moveTo>
                    <a:pt x="0" y="137541"/>
                  </a:moveTo>
                  <a:cubicBezTo>
                    <a:pt x="0" y="61595"/>
                    <a:pt x="61976" y="0"/>
                    <a:pt x="138430" y="0"/>
                  </a:cubicBezTo>
                  <a:lnTo>
                    <a:pt x="2152904" y="0"/>
                  </a:lnTo>
                  <a:cubicBezTo>
                    <a:pt x="2229358" y="0"/>
                    <a:pt x="2291334" y="61595"/>
                    <a:pt x="2291334" y="137541"/>
                  </a:cubicBezTo>
                  <a:lnTo>
                    <a:pt x="2291334" y="1237361"/>
                  </a:lnTo>
                  <a:cubicBezTo>
                    <a:pt x="2291334" y="1313307"/>
                    <a:pt x="2229358" y="1374902"/>
                    <a:pt x="2152904" y="1374902"/>
                  </a:cubicBezTo>
                  <a:lnTo>
                    <a:pt x="138430" y="1374902"/>
                  </a:lnTo>
                  <a:cubicBezTo>
                    <a:pt x="61976" y="1374902"/>
                    <a:pt x="0" y="1313307"/>
                    <a:pt x="0" y="1237361"/>
                  </a:cubicBezTo>
                  <a:close/>
                </a:path>
              </a:pathLst>
            </a:custGeom>
            <a:solidFill>
              <a:srgbClr val="4472C4"/>
            </a:solidFill>
          </p:spPr>
        </p:sp>
        <p:sp>
          <p:nvSpPr>
            <p:cNvPr name="Freeform 48" id="48"/>
            <p:cNvSpPr/>
            <p:nvPr/>
          </p:nvSpPr>
          <p:spPr>
            <a:xfrm flipH="false" flipV="false" rot="0">
              <a:off x="0" y="0"/>
              <a:ext cx="2316734" cy="1400302"/>
            </a:xfrm>
            <a:custGeom>
              <a:avLst/>
              <a:gdLst/>
              <a:ahLst/>
              <a:cxnLst/>
              <a:rect r="r" b="b" t="t" l="l"/>
              <a:pathLst>
                <a:path h="1400302" w="2316734">
                  <a:moveTo>
                    <a:pt x="0" y="150241"/>
                  </a:moveTo>
                  <a:cubicBezTo>
                    <a:pt x="0" y="67183"/>
                    <a:pt x="67818" y="0"/>
                    <a:pt x="151130" y="0"/>
                  </a:cubicBezTo>
                  <a:lnTo>
                    <a:pt x="2165604" y="0"/>
                  </a:lnTo>
                  <a:lnTo>
                    <a:pt x="2165604" y="12700"/>
                  </a:lnTo>
                  <a:lnTo>
                    <a:pt x="2165604" y="0"/>
                  </a:lnTo>
                  <a:cubicBezTo>
                    <a:pt x="2249043" y="0"/>
                    <a:pt x="2316734" y="67183"/>
                    <a:pt x="2316734" y="150241"/>
                  </a:cubicBezTo>
                  <a:lnTo>
                    <a:pt x="2304034" y="150241"/>
                  </a:lnTo>
                  <a:lnTo>
                    <a:pt x="2316734" y="150241"/>
                  </a:lnTo>
                  <a:lnTo>
                    <a:pt x="2316734" y="1250061"/>
                  </a:lnTo>
                  <a:lnTo>
                    <a:pt x="2304034" y="1250061"/>
                  </a:lnTo>
                  <a:lnTo>
                    <a:pt x="2316734" y="1250061"/>
                  </a:lnTo>
                  <a:cubicBezTo>
                    <a:pt x="2316734" y="1333119"/>
                    <a:pt x="2248916" y="1400302"/>
                    <a:pt x="2165604" y="1400302"/>
                  </a:cubicBezTo>
                  <a:lnTo>
                    <a:pt x="2165604" y="1387602"/>
                  </a:lnTo>
                  <a:lnTo>
                    <a:pt x="2165604" y="1400302"/>
                  </a:lnTo>
                  <a:lnTo>
                    <a:pt x="151130" y="1400302"/>
                  </a:lnTo>
                  <a:lnTo>
                    <a:pt x="151130" y="1387602"/>
                  </a:lnTo>
                  <a:lnTo>
                    <a:pt x="151130" y="1400302"/>
                  </a:lnTo>
                  <a:cubicBezTo>
                    <a:pt x="67818" y="1400302"/>
                    <a:pt x="0" y="1333119"/>
                    <a:pt x="0" y="1250061"/>
                  </a:cubicBezTo>
                  <a:lnTo>
                    <a:pt x="0" y="150241"/>
                  </a:lnTo>
                  <a:lnTo>
                    <a:pt x="12700" y="150241"/>
                  </a:lnTo>
                  <a:lnTo>
                    <a:pt x="0" y="150241"/>
                  </a:lnTo>
                  <a:moveTo>
                    <a:pt x="25400" y="150241"/>
                  </a:moveTo>
                  <a:lnTo>
                    <a:pt x="25400" y="1250061"/>
                  </a:lnTo>
                  <a:lnTo>
                    <a:pt x="12700" y="1250061"/>
                  </a:lnTo>
                  <a:lnTo>
                    <a:pt x="25400" y="1250061"/>
                  </a:lnTo>
                  <a:cubicBezTo>
                    <a:pt x="25400" y="1318895"/>
                    <a:pt x="81661" y="1374902"/>
                    <a:pt x="151130" y="1374902"/>
                  </a:cubicBezTo>
                  <a:lnTo>
                    <a:pt x="2165604" y="1374902"/>
                  </a:lnTo>
                  <a:cubicBezTo>
                    <a:pt x="2235200" y="1374902"/>
                    <a:pt x="2291334" y="1318895"/>
                    <a:pt x="2291334" y="1250061"/>
                  </a:cubicBezTo>
                  <a:lnTo>
                    <a:pt x="2291334" y="150241"/>
                  </a:lnTo>
                  <a:cubicBezTo>
                    <a:pt x="2291334" y="81407"/>
                    <a:pt x="2235073" y="25400"/>
                    <a:pt x="2165604" y="25400"/>
                  </a:cubicBezTo>
                  <a:lnTo>
                    <a:pt x="151130" y="25400"/>
                  </a:lnTo>
                  <a:lnTo>
                    <a:pt x="151130" y="12700"/>
                  </a:lnTo>
                  <a:lnTo>
                    <a:pt x="151130" y="25400"/>
                  </a:lnTo>
                  <a:cubicBezTo>
                    <a:pt x="81661" y="25400"/>
                    <a:pt x="25400" y="81407"/>
                    <a:pt x="25400" y="150241"/>
                  </a:cubicBezTo>
                  <a:close/>
                </a:path>
              </a:pathLst>
            </a:custGeom>
            <a:solidFill>
              <a:srgbClr val="FFFFFF"/>
            </a:solidFill>
          </p:spPr>
        </p:sp>
      </p:grpSp>
      <p:grpSp>
        <p:nvGrpSpPr>
          <p:cNvPr name="Group 49" id="49"/>
          <p:cNvGrpSpPr/>
          <p:nvPr/>
        </p:nvGrpSpPr>
        <p:grpSpPr>
          <a:xfrm rot="0">
            <a:off x="2434076" y="8014191"/>
            <a:ext cx="1677200" cy="989778"/>
            <a:chOff x="0" y="0"/>
            <a:chExt cx="2236266" cy="1319704"/>
          </a:xfrm>
        </p:grpSpPr>
        <p:sp>
          <p:nvSpPr>
            <p:cNvPr name="Freeform 50" id="50"/>
            <p:cNvSpPr/>
            <p:nvPr/>
          </p:nvSpPr>
          <p:spPr>
            <a:xfrm flipH="false" flipV="false" rot="0">
              <a:off x="0" y="0"/>
              <a:ext cx="2236266" cy="1319704"/>
            </a:xfrm>
            <a:custGeom>
              <a:avLst/>
              <a:gdLst/>
              <a:ahLst/>
              <a:cxnLst/>
              <a:rect r="r" b="b" t="t" l="l"/>
              <a:pathLst>
                <a:path h="1319704" w="2236266">
                  <a:moveTo>
                    <a:pt x="0" y="0"/>
                  </a:moveTo>
                  <a:lnTo>
                    <a:pt x="2236266" y="0"/>
                  </a:lnTo>
                  <a:lnTo>
                    <a:pt x="2236266" y="1319704"/>
                  </a:lnTo>
                  <a:lnTo>
                    <a:pt x="0" y="1319704"/>
                  </a:lnTo>
                  <a:close/>
                </a:path>
              </a:pathLst>
            </a:custGeom>
            <a:solidFill>
              <a:srgbClr val="000000">
                <a:alpha val="0"/>
              </a:srgbClr>
            </a:solidFill>
          </p:spPr>
        </p:sp>
        <p:sp>
          <p:nvSpPr>
            <p:cNvPr name="TextBox 51" id="51"/>
            <p:cNvSpPr txBox="true"/>
            <p:nvPr/>
          </p:nvSpPr>
          <p:spPr>
            <a:xfrm>
              <a:off x="0" y="-19050"/>
              <a:ext cx="2236266" cy="1338754"/>
            </a:xfrm>
            <a:prstGeom prst="rect">
              <a:avLst/>
            </a:prstGeom>
          </p:spPr>
          <p:txBody>
            <a:bodyPr anchor="ctr" rtlCol="false" tIns="0" lIns="0" bIns="0" rIns="0"/>
            <a:lstStyle/>
            <a:p>
              <a:pPr algn="ctr">
                <a:lnSpc>
                  <a:spcPts val="1620"/>
                </a:lnSpc>
              </a:pPr>
              <a:r>
                <a:rPr lang="en-US" sz="1500">
                  <a:solidFill>
                    <a:srgbClr val="FFFFFF"/>
                  </a:solidFill>
                  <a:latin typeface="Calibri (MS)"/>
                  <a:ea typeface="Calibri (MS)"/>
                  <a:cs typeface="Calibri (MS)"/>
                  <a:sym typeface="Calibri (MS)"/>
                </a:rPr>
                <a:t>Research Gap </a:t>
              </a:r>
            </a:p>
          </p:txBody>
        </p:sp>
      </p:grpSp>
      <p:grpSp>
        <p:nvGrpSpPr>
          <p:cNvPr name="Group 52" id="52"/>
          <p:cNvGrpSpPr/>
          <p:nvPr/>
        </p:nvGrpSpPr>
        <p:grpSpPr>
          <a:xfrm rot="0">
            <a:off x="4303806" y="8295981"/>
            <a:ext cx="364332" cy="426200"/>
            <a:chOff x="0" y="0"/>
            <a:chExt cx="485776" cy="568266"/>
          </a:xfrm>
        </p:grpSpPr>
        <p:sp>
          <p:nvSpPr>
            <p:cNvPr name="Freeform 53" id="53"/>
            <p:cNvSpPr/>
            <p:nvPr/>
          </p:nvSpPr>
          <p:spPr>
            <a:xfrm flipH="false" flipV="false" rot="0">
              <a:off x="0" y="0"/>
              <a:ext cx="485775" cy="568325"/>
            </a:xfrm>
            <a:custGeom>
              <a:avLst/>
              <a:gdLst/>
              <a:ahLst/>
              <a:cxnLst/>
              <a:rect r="r" b="b" t="t" l="l"/>
              <a:pathLst>
                <a:path h="568325" w="485775">
                  <a:moveTo>
                    <a:pt x="0" y="113665"/>
                  </a:moveTo>
                  <a:lnTo>
                    <a:pt x="242951" y="113665"/>
                  </a:lnTo>
                  <a:lnTo>
                    <a:pt x="242951" y="0"/>
                  </a:lnTo>
                  <a:lnTo>
                    <a:pt x="485775" y="284099"/>
                  </a:lnTo>
                  <a:lnTo>
                    <a:pt x="242951" y="568325"/>
                  </a:lnTo>
                  <a:lnTo>
                    <a:pt x="242951" y="454660"/>
                  </a:lnTo>
                  <a:lnTo>
                    <a:pt x="0" y="454660"/>
                  </a:lnTo>
                  <a:close/>
                </a:path>
              </a:pathLst>
            </a:custGeom>
            <a:solidFill>
              <a:srgbClr val="B0BCDE"/>
            </a:solidFill>
          </p:spPr>
        </p:sp>
      </p:grpSp>
      <p:grpSp>
        <p:nvGrpSpPr>
          <p:cNvPr name="Group 54" id="54"/>
          <p:cNvGrpSpPr/>
          <p:nvPr/>
        </p:nvGrpSpPr>
        <p:grpSpPr>
          <a:xfrm rot="0">
            <a:off x="4809848" y="7983990"/>
            <a:ext cx="1737602" cy="1050180"/>
            <a:chOff x="0" y="0"/>
            <a:chExt cx="2316802" cy="1400240"/>
          </a:xfrm>
        </p:grpSpPr>
        <p:sp>
          <p:nvSpPr>
            <p:cNvPr name="Freeform 55" id="55"/>
            <p:cNvSpPr/>
            <p:nvPr/>
          </p:nvSpPr>
          <p:spPr>
            <a:xfrm flipH="false" flipV="false" rot="0">
              <a:off x="12700" y="12700"/>
              <a:ext cx="2291334" cy="1374902"/>
            </a:xfrm>
            <a:custGeom>
              <a:avLst/>
              <a:gdLst/>
              <a:ahLst/>
              <a:cxnLst/>
              <a:rect r="r" b="b" t="t" l="l"/>
              <a:pathLst>
                <a:path h="1374902" w="2291334">
                  <a:moveTo>
                    <a:pt x="0" y="137541"/>
                  </a:moveTo>
                  <a:cubicBezTo>
                    <a:pt x="0" y="61595"/>
                    <a:pt x="61976" y="0"/>
                    <a:pt x="138430" y="0"/>
                  </a:cubicBezTo>
                  <a:lnTo>
                    <a:pt x="2152904" y="0"/>
                  </a:lnTo>
                  <a:cubicBezTo>
                    <a:pt x="2229358" y="0"/>
                    <a:pt x="2291334" y="61595"/>
                    <a:pt x="2291334" y="137541"/>
                  </a:cubicBezTo>
                  <a:lnTo>
                    <a:pt x="2291334" y="1237361"/>
                  </a:lnTo>
                  <a:cubicBezTo>
                    <a:pt x="2291334" y="1313307"/>
                    <a:pt x="2229358" y="1374902"/>
                    <a:pt x="2152904" y="1374902"/>
                  </a:cubicBezTo>
                  <a:lnTo>
                    <a:pt x="138430" y="1374902"/>
                  </a:lnTo>
                  <a:cubicBezTo>
                    <a:pt x="61976" y="1374902"/>
                    <a:pt x="0" y="1313307"/>
                    <a:pt x="0" y="1237361"/>
                  </a:cubicBezTo>
                  <a:close/>
                </a:path>
              </a:pathLst>
            </a:custGeom>
            <a:solidFill>
              <a:srgbClr val="4472C4"/>
            </a:solidFill>
          </p:spPr>
        </p:sp>
        <p:sp>
          <p:nvSpPr>
            <p:cNvPr name="Freeform 56" id="56"/>
            <p:cNvSpPr/>
            <p:nvPr/>
          </p:nvSpPr>
          <p:spPr>
            <a:xfrm flipH="false" flipV="false" rot="0">
              <a:off x="0" y="0"/>
              <a:ext cx="2316734" cy="1400302"/>
            </a:xfrm>
            <a:custGeom>
              <a:avLst/>
              <a:gdLst/>
              <a:ahLst/>
              <a:cxnLst/>
              <a:rect r="r" b="b" t="t" l="l"/>
              <a:pathLst>
                <a:path h="1400302" w="2316734">
                  <a:moveTo>
                    <a:pt x="0" y="150241"/>
                  </a:moveTo>
                  <a:cubicBezTo>
                    <a:pt x="0" y="67183"/>
                    <a:pt x="67818" y="0"/>
                    <a:pt x="151130" y="0"/>
                  </a:cubicBezTo>
                  <a:lnTo>
                    <a:pt x="2165604" y="0"/>
                  </a:lnTo>
                  <a:lnTo>
                    <a:pt x="2165604" y="12700"/>
                  </a:lnTo>
                  <a:lnTo>
                    <a:pt x="2165604" y="0"/>
                  </a:lnTo>
                  <a:cubicBezTo>
                    <a:pt x="2249043" y="0"/>
                    <a:pt x="2316734" y="67183"/>
                    <a:pt x="2316734" y="150241"/>
                  </a:cubicBezTo>
                  <a:lnTo>
                    <a:pt x="2304034" y="150241"/>
                  </a:lnTo>
                  <a:lnTo>
                    <a:pt x="2316734" y="150241"/>
                  </a:lnTo>
                  <a:lnTo>
                    <a:pt x="2316734" y="1250061"/>
                  </a:lnTo>
                  <a:lnTo>
                    <a:pt x="2304034" y="1250061"/>
                  </a:lnTo>
                  <a:lnTo>
                    <a:pt x="2316734" y="1250061"/>
                  </a:lnTo>
                  <a:cubicBezTo>
                    <a:pt x="2316734" y="1333119"/>
                    <a:pt x="2248916" y="1400302"/>
                    <a:pt x="2165604" y="1400302"/>
                  </a:cubicBezTo>
                  <a:lnTo>
                    <a:pt x="2165604" y="1387602"/>
                  </a:lnTo>
                  <a:lnTo>
                    <a:pt x="2165604" y="1400302"/>
                  </a:lnTo>
                  <a:lnTo>
                    <a:pt x="151130" y="1400302"/>
                  </a:lnTo>
                  <a:lnTo>
                    <a:pt x="151130" y="1387602"/>
                  </a:lnTo>
                  <a:lnTo>
                    <a:pt x="151130" y="1400302"/>
                  </a:lnTo>
                  <a:cubicBezTo>
                    <a:pt x="67818" y="1400302"/>
                    <a:pt x="0" y="1333119"/>
                    <a:pt x="0" y="1250061"/>
                  </a:cubicBezTo>
                  <a:lnTo>
                    <a:pt x="0" y="150241"/>
                  </a:lnTo>
                  <a:lnTo>
                    <a:pt x="12700" y="150241"/>
                  </a:lnTo>
                  <a:lnTo>
                    <a:pt x="0" y="150241"/>
                  </a:lnTo>
                  <a:moveTo>
                    <a:pt x="25400" y="150241"/>
                  </a:moveTo>
                  <a:lnTo>
                    <a:pt x="25400" y="1250061"/>
                  </a:lnTo>
                  <a:lnTo>
                    <a:pt x="12700" y="1250061"/>
                  </a:lnTo>
                  <a:lnTo>
                    <a:pt x="25400" y="1250061"/>
                  </a:lnTo>
                  <a:cubicBezTo>
                    <a:pt x="25400" y="1318895"/>
                    <a:pt x="81661" y="1374902"/>
                    <a:pt x="151130" y="1374902"/>
                  </a:cubicBezTo>
                  <a:lnTo>
                    <a:pt x="2165604" y="1374902"/>
                  </a:lnTo>
                  <a:cubicBezTo>
                    <a:pt x="2235200" y="1374902"/>
                    <a:pt x="2291334" y="1318895"/>
                    <a:pt x="2291334" y="1250061"/>
                  </a:cubicBezTo>
                  <a:lnTo>
                    <a:pt x="2291334" y="150241"/>
                  </a:lnTo>
                  <a:cubicBezTo>
                    <a:pt x="2291334" y="81407"/>
                    <a:pt x="2235073" y="25400"/>
                    <a:pt x="2165604" y="25400"/>
                  </a:cubicBezTo>
                  <a:lnTo>
                    <a:pt x="151130" y="25400"/>
                  </a:lnTo>
                  <a:lnTo>
                    <a:pt x="151130" y="12700"/>
                  </a:lnTo>
                  <a:lnTo>
                    <a:pt x="151130" y="25400"/>
                  </a:lnTo>
                  <a:cubicBezTo>
                    <a:pt x="81661" y="25400"/>
                    <a:pt x="25400" y="81407"/>
                    <a:pt x="25400" y="150241"/>
                  </a:cubicBezTo>
                  <a:close/>
                </a:path>
              </a:pathLst>
            </a:custGeom>
            <a:solidFill>
              <a:srgbClr val="FFFFFF"/>
            </a:solidFill>
          </p:spPr>
        </p:sp>
      </p:grpSp>
      <p:grpSp>
        <p:nvGrpSpPr>
          <p:cNvPr name="Group 57" id="57"/>
          <p:cNvGrpSpPr/>
          <p:nvPr/>
        </p:nvGrpSpPr>
        <p:grpSpPr>
          <a:xfrm rot="0">
            <a:off x="4840049" y="8014191"/>
            <a:ext cx="1677200" cy="989778"/>
            <a:chOff x="0" y="0"/>
            <a:chExt cx="2236266" cy="1319704"/>
          </a:xfrm>
        </p:grpSpPr>
        <p:sp>
          <p:nvSpPr>
            <p:cNvPr name="Freeform 58" id="58"/>
            <p:cNvSpPr/>
            <p:nvPr/>
          </p:nvSpPr>
          <p:spPr>
            <a:xfrm flipH="false" flipV="false" rot="0">
              <a:off x="0" y="0"/>
              <a:ext cx="2236266" cy="1319704"/>
            </a:xfrm>
            <a:custGeom>
              <a:avLst/>
              <a:gdLst/>
              <a:ahLst/>
              <a:cxnLst/>
              <a:rect r="r" b="b" t="t" l="l"/>
              <a:pathLst>
                <a:path h="1319704" w="2236266">
                  <a:moveTo>
                    <a:pt x="0" y="0"/>
                  </a:moveTo>
                  <a:lnTo>
                    <a:pt x="2236266" y="0"/>
                  </a:lnTo>
                  <a:lnTo>
                    <a:pt x="2236266" y="1319704"/>
                  </a:lnTo>
                  <a:lnTo>
                    <a:pt x="0" y="1319704"/>
                  </a:lnTo>
                  <a:close/>
                </a:path>
              </a:pathLst>
            </a:custGeom>
            <a:solidFill>
              <a:srgbClr val="000000">
                <a:alpha val="0"/>
              </a:srgbClr>
            </a:solidFill>
          </p:spPr>
        </p:sp>
        <p:sp>
          <p:nvSpPr>
            <p:cNvPr name="TextBox 59" id="59"/>
            <p:cNvSpPr txBox="true"/>
            <p:nvPr/>
          </p:nvSpPr>
          <p:spPr>
            <a:xfrm>
              <a:off x="0" y="-19050"/>
              <a:ext cx="2236266" cy="1338754"/>
            </a:xfrm>
            <a:prstGeom prst="rect">
              <a:avLst/>
            </a:prstGeom>
          </p:spPr>
          <p:txBody>
            <a:bodyPr anchor="ctr" rtlCol="false" tIns="0" lIns="0" bIns="0" rIns="0"/>
            <a:lstStyle/>
            <a:p>
              <a:pPr algn="ctr">
                <a:lnSpc>
                  <a:spcPts val="1620"/>
                </a:lnSpc>
              </a:pPr>
              <a:r>
                <a:rPr lang="en-US" sz="1500">
                  <a:solidFill>
                    <a:srgbClr val="FFFFFF"/>
                  </a:solidFill>
                  <a:latin typeface="Calibri (MS)"/>
                  <a:ea typeface="Calibri (MS)"/>
                  <a:cs typeface="Calibri (MS)"/>
                  <a:sym typeface="Calibri (MS)"/>
                </a:rPr>
                <a:t>Lack of dual-modality models for diagnosis.</a:t>
              </a:r>
            </a:p>
          </p:txBody>
        </p:sp>
      </p:grpSp>
      <p:grpSp>
        <p:nvGrpSpPr>
          <p:cNvPr name="Group 60" id="60"/>
          <p:cNvGrpSpPr/>
          <p:nvPr/>
        </p:nvGrpSpPr>
        <p:grpSpPr>
          <a:xfrm rot="0">
            <a:off x="6709779" y="8295981"/>
            <a:ext cx="364332" cy="426200"/>
            <a:chOff x="0" y="0"/>
            <a:chExt cx="485776" cy="568266"/>
          </a:xfrm>
        </p:grpSpPr>
        <p:sp>
          <p:nvSpPr>
            <p:cNvPr name="Freeform 61" id="61"/>
            <p:cNvSpPr/>
            <p:nvPr/>
          </p:nvSpPr>
          <p:spPr>
            <a:xfrm flipH="false" flipV="false" rot="0">
              <a:off x="0" y="0"/>
              <a:ext cx="485775" cy="568325"/>
            </a:xfrm>
            <a:custGeom>
              <a:avLst/>
              <a:gdLst/>
              <a:ahLst/>
              <a:cxnLst/>
              <a:rect r="r" b="b" t="t" l="l"/>
              <a:pathLst>
                <a:path h="568325" w="485775">
                  <a:moveTo>
                    <a:pt x="0" y="113665"/>
                  </a:moveTo>
                  <a:lnTo>
                    <a:pt x="242951" y="113665"/>
                  </a:lnTo>
                  <a:lnTo>
                    <a:pt x="242951" y="0"/>
                  </a:lnTo>
                  <a:lnTo>
                    <a:pt x="485775" y="284099"/>
                  </a:lnTo>
                  <a:lnTo>
                    <a:pt x="242951" y="568325"/>
                  </a:lnTo>
                  <a:lnTo>
                    <a:pt x="242951" y="454660"/>
                  </a:lnTo>
                  <a:lnTo>
                    <a:pt x="0" y="454660"/>
                  </a:lnTo>
                  <a:close/>
                </a:path>
              </a:pathLst>
            </a:custGeom>
            <a:solidFill>
              <a:srgbClr val="B0BCDE"/>
            </a:solidFill>
          </p:spPr>
        </p:sp>
      </p:grpSp>
      <p:grpSp>
        <p:nvGrpSpPr>
          <p:cNvPr name="Group 62" id="62"/>
          <p:cNvGrpSpPr/>
          <p:nvPr/>
        </p:nvGrpSpPr>
        <p:grpSpPr>
          <a:xfrm rot="0">
            <a:off x="7215819" y="7983990"/>
            <a:ext cx="1737602" cy="1050180"/>
            <a:chOff x="0" y="0"/>
            <a:chExt cx="2316802" cy="1400240"/>
          </a:xfrm>
        </p:grpSpPr>
        <p:sp>
          <p:nvSpPr>
            <p:cNvPr name="Freeform 63" id="63"/>
            <p:cNvSpPr/>
            <p:nvPr/>
          </p:nvSpPr>
          <p:spPr>
            <a:xfrm flipH="false" flipV="false" rot="0">
              <a:off x="12700" y="12700"/>
              <a:ext cx="2291334" cy="1374902"/>
            </a:xfrm>
            <a:custGeom>
              <a:avLst/>
              <a:gdLst/>
              <a:ahLst/>
              <a:cxnLst/>
              <a:rect r="r" b="b" t="t" l="l"/>
              <a:pathLst>
                <a:path h="1374902" w="2291334">
                  <a:moveTo>
                    <a:pt x="0" y="137541"/>
                  </a:moveTo>
                  <a:cubicBezTo>
                    <a:pt x="0" y="61595"/>
                    <a:pt x="61976" y="0"/>
                    <a:pt x="138430" y="0"/>
                  </a:cubicBezTo>
                  <a:lnTo>
                    <a:pt x="2152904" y="0"/>
                  </a:lnTo>
                  <a:cubicBezTo>
                    <a:pt x="2229358" y="0"/>
                    <a:pt x="2291334" y="61595"/>
                    <a:pt x="2291334" y="137541"/>
                  </a:cubicBezTo>
                  <a:lnTo>
                    <a:pt x="2291334" y="1237361"/>
                  </a:lnTo>
                  <a:cubicBezTo>
                    <a:pt x="2291334" y="1313307"/>
                    <a:pt x="2229358" y="1374902"/>
                    <a:pt x="2152904" y="1374902"/>
                  </a:cubicBezTo>
                  <a:lnTo>
                    <a:pt x="138430" y="1374902"/>
                  </a:lnTo>
                  <a:cubicBezTo>
                    <a:pt x="61976" y="1374902"/>
                    <a:pt x="0" y="1313307"/>
                    <a:pt x="0" y="1237361"/>
                  </a:cubicBezTo>
                  <a:close/>
                </a:path>
              </a:pathLst>
            </a:custGeom>
            <a:solidFill>
              <a:srgbClr val="4472C4"/>
            </a:solidFill>
          </p:spPr>
        </p:sp>
        <p:sp>
          <p:nvSpPr>
            <p:cNvPr name="Freeform 64" id="64"/>
            <p:cNvSpPr/>
            <p:nvPr/>
          </p:nvSpPr>
          <p:spPr>
            <a:xfrm flipH="false" flipV="false" rot="0">
              <a:off x="0" y="0"/>
              <a:ext cx="2316734" cy="1400302"/>
            </a:xfrm>
            <a:custGeom>
              <a:avLst/>
              <a:gdLst/>
              <a:ahLst/>
              <a:cxnLst/>
              <a:rect r="r" b="b" t="t" l="l"/>
              <a:pathLst>
                <a:path h="1400302" w="2316734">
                  <a:moveTo>
                    <a:pt x="0" y="150241"/>
                  </a:moveTo>
                  <a:cubicBezTo>
                    <a:pt x="0" y="67183"/>
                    <a:pt x="67818" y="0"/>
                    <a:pt x="151130" y="0"/>
                  </a:cubicBezTo>
                  <a:lnTo>
                    <a:pt x="2165604" y="0"/>
                  </a:lnTo>
                  <a:lnTo>
                    <a:pt x="2165604" y="12700"/>
                  </a:lnTo>
                  <a:lnTo>
                    <a:pt x="2165604" y="0"/>
                  </a:lnTo>
                  <a:cubicBezTo>
                    <a:pt x="2249043" y="0"/>
                    <a:pt x="2316734" y="67183"/>
                    <a:pt x="2316734" y="150241"/>
                  </a:cubicBezTo>
                  <a:lnTo>
                    <a:pt x="2304034" y="150241"/>
                  </a:lnTo>
                  <a:lnTo>
                    <a:pt x="2316734" y="150241"/>
                  </a:lnTo>
                  <a:lnTo>
                    <a:pt x="2316734" y="1250061"/>
                  </a:lnTo>
                  <a:lnTo>
                    <a:pt x="2304034" y="1250061"/>
                  </a:lnTo>
                  <a:lnTo>
                    <a:pt x="2316734" y="1250061"/>
                  </a:lnTo>
                  <a:cubicBezTo>
                    <a:pt x="2316734" y="1333119"/>
                    <a:pt x="2248916" y="1400302"/>
                    <a:pt x="2165604" y="1400302"/>
                  </a:cubicBezTo>
                  <a:lnTo>
                    <a:pt x="2165604" y="1387602"/>
                  </a:lnTo>
                  <a:lnTo>
                    <a:pt x="2165604" y="1400302"/>
                  </a:lnTo>
                  <a:lnTo>
                    <a:pt x="151130" y="1400302"/>
                  </a:lnTo>
                  <a:lnTo>
                    <a:pt x="151130" y="1387602"/>
                  </a:lnTo>
                  <a:lnTo>
                    <a:pt x="151130" y="1400302"/>
                  </a:lnTo>
                  <a:cubicBezTo>
                    <a:pt x="67818" y="1400302"/>
                    <a:pt x="0" y="1333119"/>
                    <a:pt x="0" y="1250061"/>
                  </a:cubicBezTo>
                  <a:lnTo>
                    <a:pt x="0" y="150241"/>
                  </a:lnTo>
                  <a:lnTo>
                    <a:pt x="12700" y="150241"/>
                  </a:lnTo>
                  <a:lnTo>
                    <a:pt x="0" y="150241"/>
                  </a:lnTo>
                  <a:moveTo>
                    <a:pt x="25400" y="150241"/>
                  </a:moveTo>
                  <a:lnTo>
                    <a:pt x="25400" y="1250061"/>
                  </a:lnTo>
                  <a:lnTo>
                    <a:pt x="12700" y="1250061"/>
                  </a:lnTo>
                  <a:lnTo>
                    <a:pt x="25400" y="1250061"/>
                  </a:lnTo>
                  <a:cubicBezTo>
                    <a:pt x="25400" y="1318895"/>
                    <a:pt x="81661" y="1374902"/>
                    <a:pt x="151130" y="1374902"/>
                  </a:cubicBezTo>
                  <a:lnTo>
                    <a:pt x="2165604" y="1374902"/>
                  </a:lnTo>
                  <a:cubicBezTo>
                    <a:pt x="2235200" y="1374902"/>
                    <a:pt x="2291334" y="1318895"/>
                    <a:pt x="2291334" y="1250061"/>
                  </a:cubicBezTo>
                  <a:lnTo>
                    <a:pt x="2291334" y="150241"/>
                  </a:lnTo>
                  <a:cubicBezTo>
                    <a:pt x="2291334" y="81407"/>
                    <a:pt x="2235073" y="25400"/>
                    <a:pt x="2165604" y="25400"/>
                  </a:cubicBezTo>
                  <a:lnTo>
                    <a:pt x="151130" y="25400"/>
                  </a:lnTo>
                  <a:lnTo>
                    <a:pt x="151130" y="12700"/>
                  </a:lnTo>
                  <a:lnTo>
                    <a:pt x="151130" y="25400"/>
                  </a:lnTo>
                  <a:cubicBezTo>
                    <a:pt x="81661" y="25400"/>
                    <a:pt x="25400" y="81407"/>
                    <a:pt x="25400" y="150241"/>
                  </a:cubicBezTo>
                  <a:close/>
                </a:path>
              </a:pathLst>
            </a:custGeom>
            <a:solidFill>
              <a:srgbClr val="FFFFFF"/>
            </a:solidFill>
          </p:spPr>
        </p:sp>
      </p:grpSp>
      <p:grpSp>
        <p:nvGrpSpPr>
          <p:cNvPr name="Group 65" id="65"/>
          <p:cNvGrpSpPr/>
          <p:nvPr/>
        </p:nvGrpSpPr>
        <p:grpSpPr>
          <a:xfrm rot="0">
            <a:off x="7246020" y="8014191"/>
            <a:ext cx="1677200" cy="989778"/>
            <a:chOff x="0" y="0"/>
            <a:chExt cx="2236266" cy="1319704"/>
          </a:xfrm>
        </p:grpSpPr>
        <p:sp>
          <p:nvSpPr>
            <p:cNvPr name="Freeform 66" id="66"/>
            <p:cNvSpPr/>
            <p:nvPr/>
          </p:nvSpPr>
          <p:spPr>
            <a:xfrm flipH="false" flipV="false" rot="0">
              <a:off x="0" y="0"/>
              <a:ext cx="2236266" cy="1319704"/>
            </a:xfrm>
            <a:custGeom>
              <a:avLst/>
              <a:gdLst/>
              <a:ahLst/>
              <a:cxnLst/>
              <a:rect r="r" b="b" t="t" l="l"/>
              <a:pathLst>
                <a:path h="1319704" w="2236266">
                  <a:moveTo>
                    <a:pt x="0" y="0"/>
                  </a:moveTo>
                  <a:lnTo>
                    <a:pt x="2236266" y="0"/>
                  </a:lnTo>
                  <a:lnTo>
                    <a:pt x="2236266" y="1319704"/>
                  </a:lnTo>
                  <a:lnTo>
                    <a:pt x="0" y="1319704"/>
                  </a:lnTo>
                  <a:close/>
                </a:path>
              </a:pathLst>
            </a:custGeom>
            <a:solidFill>
              <a:srgbClr val="000000">
                <a:alpha val="0"/>
              </a:srgbClr>
            </a:solidFill>
          </p:spPr>
        </p:sp>
        <p:sp>
          <p:nvSpPr>
            <p:cNvPr name="TextBox 67" id="67"/>
            <p:cNvSpPr txBox="true"/>
            <p:nvPr/>
          </p:nvSpPr>
          <p:spPr>
            <a:xfrm>
              <a:off x="0" y="-19050"/>
              <a:ext cx="2236266" cy="1338754"/>
            </a:xfrm>
            <a:prstGeom prst="rect">
              <a:avLst/>
            </a:prstGeom>
          </p:spPr>
          <p:txBody>
            <a:bodyPr anchor="ctr" rtlCol="false" tIns="0" lIns="0" bIns="0" rIns="0"/>
            <a:lstStyle/>
            <a:p>
              <a:pPr algn="ctr">
                <a:lnSpc>
                  <a:spcPts val="1620"/>
                </a:lnSpc>
              </a:pPr>
              <a:r>
                <a:rPr lang="en-US" sz="1500">
                  <a:solidFill>
                    <a:srgbClr val="FFFFFF"/>
                  </a:solidFill>
                  <a:latin typeface="Calibri (MS)"/>
                  <a:ea typeface="Calibri (MS)"/>
                  <a:cs typeface="Calibri (MS)"/>
                  <a:sym typeface="Calibri (MS)"/>
                </a:rPr>
                <a:t>Limited adoption of Transformers in medical imaging.</a:t>
              </a:r>
            </a:p>
          </p:txBody>
        </p:sp>
      </p:grpSp>
      <p:grpSp>
        <p:nvGrpSpPr>
          <p:cNvPr name="Group 68" id="68"/>
          <p:cNvGrpSpPr/>
          <p:nvPr/>
        </p:nvGrpSpPr>
        <p:grpSpPr>
          <a:xfrm rot="0">
            <a:off x="9115752" y="8295981"/>
            <a:ext cx="364332" cy="426200"/>
            <a:chOff x="0" y="0"/>
            <a:chExt cx="485776" cy="568266"/>
          </a:xfrm>
        </p:grpSpPr>
        <p:sp>
          <p:nvSpPr>
            <p:cNvPr name="Freeform 69" id="69"/>
            <p:cNvSpPr/>
            <p:nvPr/>
          </p:nvSpPr>
          <p:spPr>
            <a:xfrm flipH="false" flipV="false" rot="0">
              <a:off x="0" y="0"/>
              <a:ext cx="485775" cy="568325"/>
            </a:xfrm>
            <a:custGeom>
              <a:avLst/>
              <a:gdLst/>
              <a:ahLst/>
              <a:cxnLst/>
              <a:rect r="r" b="b" t="t" l="l"/>
              <a:pathLst>
                <a:path h="568325" w="485775">
                  <a:moveTo>
                    <a:pt x="0" y="113665"/>
                  </a:moveTo>
                  <a:lnTo>
                    <a:pt x="242951" y="113665"/>
                  </a:lnTo>
                  <a:lnTo>
                    <a:pt x="242951" y="0"/>
                  </a:lnTo>
                  <a:lnTo>
                    <a:pt x="485775" y="284099"/>
                  </a:lnTo>
                  <a:lnTo>
                    <a:pt x="242951" y="568325"/>
                  </a:lnTo>
                  <a:lnTo>
                    <a:pt x="242951" y="454660"/>
                  </a:lnTo>
                  <a:lnTo>
                    <a:pt x="0" y="454660"/>
                  </a:lnTo>
                  <a:close/>
                </a:path>
              </a:pathLst>
            </a:custGeom>
            <a:solidFill>
              <a:srgbClr val="B0BCDE"/>
            </a:solidFill>
          </p:spPr>
        </p:sp>
      </p:grpSp>
      <p:grpSp>
        <p:nvGrpSpPr>
          <p:cNvPr name="Group 70" id="70"/>
          <p:cNvGrpSpPr/>
          <p:nvPr/>
        </p:nvGrpSpPr>
        <p:grpSpPr>
          <a:xfrm rot="0">
            <a:off x="9621792" y="7983990"/>
            <a:ext cx="1737601" cy="1050180"/>
            <a:chOff x="0" y="0"/>
            <a:chExt cx="2316802" cy="1400240"/>
          </a:xfrm>
        </p:grpSpPr>
        <p:sp>
          <p:nvSpPr>
            <p:cNvPr name="Freeform 71" id="71"/>
            <p:cNvSpPr/>
            <p:nvPr/>
          </p:nvSpPr>
          <p:spPr>
            <a:xfrm flipH="false" flipV="false" rot="0">
              <a:off x="12700" y="12700"/>
              <a:ext cx="2291334" cy="1374902"/>
            </a:xfrm>
            <a:custGeom>
              <a:avLst/>
              <a:gdLst/>
              <a:ahLst/>
              <a:cxnLst/>
              <a:rect r="r" b="b" t="t" l="l"/>
              <a:pathLst>
                <a:path h="1374902" w="2291334">
                  <a:moveTo>
                    <a:pt x="0" y="137541"/>
                  </a:moveTo>
                  <a:cubicBezTo>
                    <a:pt x="0" y="61595"/>
                    <a:pt x="61976" y="0"/>
                    <a:pt x="138430" y="0"/>
                  </a:cubicBezTo>
                  <a:lnTo>
                    <a:pt x="2152904" y="0"/>
                  </a:lnTo>
                  <a:cubicBezTo>
                    <a:pt x="2229358" y="0"/>
                    <a:pt x="2291334" y="61595"/>
                    <a:pt x="2291334" y="137541"/>
                  </a:cubicBezTo>
                  <a:lnTo>
                    <a:pt x="2291334" y="1237361"/>
                  </a:lnTo>
                  <a:cubicBezTo>
                    <a:pt x="2291334" y="1313307"/>
                    <a:pt x="2229358" y="1374902"/>
                    <a:pt x="2152904" y="1374902"/>
                  </a:cubicBezTo>
                  <a:lnTo>
                    <a:pt x="138430" y="1374902"/>
                  </a:lnTo>
                  <a:cubicBezTo>
                    <a:pt x="61976" y="1374902"/>
                    <a:pt x="0" y="1313307"/>
                    <a:pt x="0" y="1237361"/>
                  </a:cubicBezTo>
                  <a:close/>
                </a:path>
              </a:pathLst>
            </a:custGeom>
            <a:solidFill>
              <a:srgbClr val="4472C4"/>
            </a:solidFill>
          </p:spPr>
        </p:sp>
        <p:sp>
          <p:nvSpPr>
            <p:cNvPr name="Freeform 72" id="72"/>
            <p:cNvSpPr/>
            <p:nvPr/>
          </p:nvSpPr>
          <p:spPr>
            <a:xfrm flipH="false" flipV="false" rot="0">
              <a:off x="0" y="0"/>
              <a:ext cx="2316734" cy="1400302"/>
            </a:xfrm>
            <a:custGeom>
              <a:avLst/>
              <a:gdLst/>
              <a:ahLst/>
              <a:cxnLst/>
              <a:rect r="r" b="b" t="t" l="l"/>
              <a:pathLst>
                <a:path h="1400302" w="2316734">
                  <a:moveTo>
                    <a:pt x="0" y="150241"/>
                  </a:moveTo>
                  <a:cubicBezTo>
                    <a:pt x="0" y="67183"/>
                    <a:pt x="67818" y="0"/>
                    <a:pt x="151130" y="0"/>
                  </a:cubicBezTo>
                  <a:lnTo>
                    <a:pt x="2165604" y="0"/>
                  </a:lnTo>
                  <a:lnTo>
                    <a:pt x="2165604" y="12700"/>
                  </a:lnTo>
                  <a:lnTo>
                    <a:pt x="2165604" y="0"/>
                  </a:lnTo>
                  <a:cubicBezTo>
                    <a:pt x="2249043" y="0"/>
                    <a:pt x="2316734" y="67183"/>
                    <a:pt x="2316734" y="150241"/>
                  </a:cubicBezTo>
                  <a:lnTo>
                    <a:pt x="2304034" y="150241"/>
                  </a:lnTo>
                  <a:lnTo>
                    <a:pt x="2316734" y="150241"/>
                  </a:lnTo>
                  <a:lnTo>
                    <a:pt x="2316734" y="1250061"/>
                  </a:lnTo>
                  <a:lnTo>
                    <a:pt x="2304034" y="1250061"/>
                  </a:lnTo>
                  <a:lnTo>
                    <a:pt x="2316734" y="1250061"/>
                  </a:lnTo>
                  <a:cubicBezTo>
                    <a:pt x="2316734" y="1333119"/>
                    <a:pt x="2248916" y="1400302"/>
                    <a:pt x="2165604" y="1400302"/>
                  </a:cubicBezTo>
                  <a:lnTo>
                    <a:pt x="2165604" y="1387602"/>
                  </a:lnTo>
                  <a:lnTo>
                    <a:pt x="2165604" y="1400302"/>
                  </a:lnTo>
                  <a:lnTo>
                    <a:pt x="151130" y="1400302"/>
                  </a:lnTo>
                  <a:lnTo>
                    <a:pt x="151130" y="1387602"/>
                  </a:lnTo>
                  <a:lnTo>
                    <a:pt x="151130" y="1400302"/>
                  </a:lnTo>
                  <a:cubicBezTo>
                    <a:pt x="67818" y="1400302"/>
                    <a:pt x="0" y="1333119"/>
                    <a:pt x="0" y="1250061"/>
                  </a:cubicBezTo>
                  <a:lnTo>
                    <a:pt x="0" y="150241"/>
                  </a:lnTo>
                  <a:lnTo>
                    <a:pt x="12700" y="150241"/>
                  </a:lnTo>
                  <a:lnTo>
                    <a:pt x="0" y="150241"/>
                  </a:lnTo>
                  <a:moveTo>
                    <a:pt x="25400" y="150241"/>
                  </a:moveTo>
                  <a:lnTo>
                    <a:pt x="25400" y="1250061"/>
                  </a:lnTo>
                  <a:lnTo>
                    <a:pt x="12700" y="1250061"/>
                  </a:lnTo>
                  <a:lnTo>
                    <a:pt x="25400" y="1250061"/>
                  </a:lnTo>
                  <a:cubicBezTo>
                    <a:pt x="25400" y="1318895"/>
                    <a:pt x="81661" y="1374902"/>
                    <a:pt x="151130" y="1374902"/>
                  </a:cubicBezTo>
                  <a:lnTo>
                    <a:pt x="2165604" y="1374902"/>
                  </a:lnTo>
                  <a:cubicBezTo>
                    <a:pt x="2235200" y="1374902"/>
                    <a:pt x="2291334" y="1318895"/>
                    <a:pt x="2291334" y="1250061"/>
                  </a:cubicBezTo>
                  <a:lnTo>
                    <a:pt x="2291334" y="150241"/>
                  </a:lnTo>
                  <a:cubicBezTo>
                    <a:pt x="2291334" y="81407"/>
                    <a:pt x="2235073" y="25400"/>
                    <a:pt x="2165604" y="25400"/>
                  </a:cubicBezTo>
                  <a:lnTo>
                    <a:pt x="151130" y="25400"/>
                  </a:lnTo>
                  <a:lnTo>
                    <a:pt x="151130" y="12700"/>
                  </a:lnTo>
                  <a:lnTo>
                    <a:pt x="151130" y="25400"/>
                  </a:lnTo>
                  <a:cubicBezTo>
                    <a:pt x="81661" y="25400"/>
                    <a:pt x="25400" y="81407"/>
                    <a:pt x="25400" y="150241"/>
                  </a:cubicBezTo>
                  <a:close/>
                </a:path>
              </a:pathLst>
            </a:custGeom>
            <a:solidFill>
              <a:srgbClr val="FFFFFF"/>
            </a:solidFill>
          </p:spPr>
        </p:sp>
      </p:grpSp>
      <p:grpSp>
        <p:nvGrpSpPr>
          <p:cNvPr name="Group 73" id="73"/>
          <p:cNvGrpSpPr/>
          <p:nvPr/>
        </p:nvGrpSpPr>
        <p:grpSpPr>
          <a:xfrm rot="0">
            <a:off x="9651993" y="8014191"/>
            <a:ext cx="1677199" cy="989778"/>
            <a:chOff x="0" y="0"/>
            <a:chExt cx="2236266" cy="1319704"/>
          </a:xfrm>
        </p:grpSpPr>
        <p:sp>
          <p:nvSpPr>
            <p:cNvPr name="Freeform 74" id="74"/>
            <p:cNvSpPr/>
            <p:nvPr/>
          </p:nvSpPr>
          <p:spPr>
            <a:xfrm flipH="false" flipV="false" rot="0">
              <a:off x="0" y="0"/>
              <a:ext cx="2236266" cy="1319704"/>
            </a:xfrm>
            <a:custGeom>
              <a:avLst/>
              <a:gdLst/>
              <a:ahLst/>
              <a:cxnLst/>
              <a:rect r="r" b="b" t="t" l="l"/>
              <a:pathLst>
                <a:path h="1319704" w="2236266">
                  <a:moveTo>
                    <a:pt x="0" y="0"/>
                  </a:moveTo>
                  <a:lnTo>
                    <a:pt x="2236266" y="0"/>
                  </a:lnTo>
                  <a:lnTo>
                    <a:pt x="2236266" y="1319704"/>
                  </a:lnTo>
                  <a:lnTo>
                    <a:pt x="0" y="1319704"/>
                  </a:lnTo>
                  <a:close/>
                </a:path>
              </a:pathLst>
            </a:custGeom>
            <a:solidFill>
              <a:srgbClr val="000000">
                <a:alpha val="0"/>
              </a:srgbClr>
            </a:solidFill>
          </p:spPr>
        </p:sp>
        <p:sp>
          <p:nvSpPr>
            <p:cNvPr name="TextBox 75" id="75"/>
            <p:cNvSpPr txBox="true"/>
            <p:nvPr/>
          </p:nvSpPr>
          <p:spPr>
            <a:xfrm>
              <a:off x="0" y="-19050"/>
              <a:ext cx="2236266" cy="1338754"/>
            </a:xfrm>
            <a:prstGeom prst="rect">
              <a:avLst/>
            </a:prstGeom>
          </p:spPr>
          <p:txBody>
            <a:bodyPr anchor="ctr" rtlCol="false" tIns="0" lIns="0" bIns="0" rIns="0"/>
            <a:lstStyle/>
            <a:p>
              <a:pPr algn="ctr">
                <a:lnSpc>
                  <a:spcPts val="1620"/>
                </a:lnSpc>
              </a:pPr>
              <a:r>
                <a:rPr lang="en-US" sz="1500">
                  <a:solidFill>
                    <a:srgbClr val="FFFFFF"/>
                  </a:solidFill>
                  <a:latin typeface="Calibri (MS)"/>
                  <a:ea typeface="Calibri (MS)"/>
                  <a:cs typeface="Calibri (MS)"/>
                  <a:sym typeface="Calibri (MS)"/>
                </a:rPr>
                <a:t>No unified system for MRI segmentation + CT classification.</a:t>
              </a:r>
            </a:p>
          </p:txBody>
        </p:sp>
      </p:grpSp>
      <p:sp>
        <p:nvSpPr>
          <p:cNvPr name="Freeform 76" id="76"/>
          <p:cNvSpPr/>
          <p:nvPr/>
        </p:nvSpPr>
        <p:spPr>
          <a:xfrm flipH="false" flipV="false" rot="0">
            <a:off x="10042059" y="2277211"/>
            <a:ext cx="5951702" cy="6356958"/>
          </a:xfrm>
          <a:custGeom>
            <a:avLst/>
            <a:gdLst/>
            <a:ahLst/>
            <a:cxnLst/>
            <a:rect r="r" b="b" t="t" l="l"/>
            <a:pathLst>
              <a:path h="6356958" w="5951702">
                <a:moveTo>
                  <a:pt x="0" y="0"/>
                </a:moveTo>
                <a:lnTo>
                  <a:pt x="5951702" y="0"/>
                </a:lnTo>
                <a:lnTo>
                  <a:pt x="5951702" y="6356959"/>
                </a:lnTo>
                <a:lnTo>
                  <a:pt x="0" y="6356959"/>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09470" y="1033734"/>
            <a:ext cx="13716000" cy="1243477"/>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Objective</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grpSp>
        <p:nvGrpSpPr>
          <p:cNvPr name="Group 10" id="10"/>
          <p:cNvGrpSpPr/>
          <p:nvPr/>
        </p:nvGrpSpPr>
        <p:grpSpPr>
          <a:xfrm rot="0">
            <a:off x="1154784" y="2699433"/>
            <a:ext cx="7321994" cy="6558867"/>
            <a:chOff x="0" y="0"/>
            <a:chExt cx="9762658" cy="8745155"/>
          </a:xfrm>
        </p:grpSpPr>
        <p:sp>
          <p:nvSpPr>
            <p:cNvPr name="Freeform 11" id="11"/>
            <p:cNvSpPr/>
            <p:nvPr/>
          </p:nvSpPr>
          <p:spPr>
            <a:xfrm flipH="false" flipV="false" rot="0">
              <a:off x="0" y="0"/>
              <a:ext cx="9762754" cy="8745180"/>
            </a:xfrm>
            <a:custGeom>
              <a:avLst/>
              <a:gdLst/>
              <a:ahLst/>
              <a:cxnLst/>
              <a:rect r="r" b="b" t="t" l="l"/>
              <a:pathLst>
                <a:path h="8745180" w="9762754">
                  <a:moveTo>
                    <a:pt x="1057696" y="0"/>
                  </a:moveTo>
                  <a:lnTo>
                    <a:pt x="8705069" y="0"/>
                  </a:lnTo>
                  <a:cubicBezTo>
                    <a:pt x="9289155" y="0"/>
                    <a:pt x="9762754" y="652496"/>
                    <a:pt x="9762754" y="1457629"/>
                  </a:cubicBezTo>
                  <a:lnTo>
                    <a:pt x="9762754" y="8745180"/>
                  </a:lnTo>
                  <a:lnTo>
                    <a:pt x="0" y="8745180"/>
                  </a:lnTo>
                  <a:lnTo>
                    <a:pt x="0" y="1457629"/>
                  </a:lnTo>
                  <a:cubicBezTo>
                    <a:pt x="0" y="652496"/>
                    <a:pt x="473469" y="0"/>
                    <a:pt x="1057696" y="0"/>
                  </a:cubicBezTo>
                  <a:close/>
                </a:path>
              </a:pathLst>
            </a:custGeom>
            <a:solidFill>
              <a:srgbClr val="002060"/>
            </a:solidFill>
          </p:spPr>
        </p:sp>
      </p:grpSp>
      <p:grpSp>
        <p:nvGrpSpPr>
          <p:cNvPr name="Group 12" id="12"/>
          <p:cNvGrpSpPr/>
          <p:nvPr/>
        </p:nvGrpSpPr>
        <p:grpSpPr>
          <a:xfrm rot="0">
            <a:off x="1303506" y="3502020"/>
            <a:ext cx="7024549" cy="4641028"/>
            <a:chOff x="0" y="0"/>
            <a:chExt cx="9366065" cy="6188037"/>
          </a:xfrm>
        </p:grpSpPr>
        <p:sp>
          <p:nvSpPr>
            <p:cNvPr name="Freeform 13" id="13"/>
            <p:cNvSpPr/>
            <p:nvPr/>
          </p:nvSpPr>
          <p:spPr>
            <a:xfrm flipH="false" flipV="false" rot="0">
              <a:off x="0" y="0"/>
              <a:ext cx="9366065" cy="6188037"/>
            </a:xfrm>
            <a:custGeom>
              <a:avLst/>
              <a:gdLst/>
              <a:ahLst/>
              <a:cxnLst/>
              <a:rect r="r" b="b" t="t" l="l"/>
              <a:pathLst>
                <a:path h="6188037" w="9366065">
                  <a:moveTo>
                    <a:pt x="0" y="0"/>
                  </a:moveTo>
                  <a:lnTo>
                    <a:pt x="9366065" y="0"/>
                  </a:lnTo>
                  <a:lnTo>
                    <a:pt x="9366065" y="6188037"/>
                  </a:lnTo>
                  <a:lnTo>
                    <a:pt x="0" y="6188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4" id="14"/>
            <p:cNvGrpSpPr/>
            <p:nvPr/>
          </p:nvGrpSpPr>
          <p:grpSpPr>
            <a:xfrm rot="0">
              <a:off x="0" y="0"/>
              <a:ext cx="9366065" cy="6188037"/>
              <a:chOff x="0" y="0"/>
              <a:chExt cx="8253046" cy="5452680"/>
            </a:xfrm>
          </p:grpSpPr>
          <p:sp>
            <p:nvSpPr>
              <p:cNvPr name="Freeform 15" id="15"/>
              <p:cNvSpPr/>
              <p:nvPr/>
            </p:nvSpPr>
            <p:spPr>
              <a:xfrm flipH="false" flipV="false" rot="0">
                <a:off x="0" y="0"/>
                <a:ext cx="8253046" cy="5452680"/>
              </a:xfrm>
              <a:custGeom>
                <a:avLst/>
                <a:gdLst/>
                <a:ahLst/>
                <a:cxnLst/>
                <a:rect r="r" b="b" t="t" l="l"/>
                <a:pathLst>
                  <a:path h="5452680" w="8253046">
                    <a:moveTo>
                      <a:pt x="0" y="0"/>
                    </a:moveTo>
                    <a:lnTo>
                      <a:pt x="8253046" y="0"/>
                    </a:lnTo>
                    <a:lnTo>
                      <a:pt x="8253046" y="5452680"/>
                    </a:lnTo>
                    <a:lnTo>
                      <a:pt x="0" y="5452680"/>
                    </a:lnTo>
                    <a:close/>
                  </a:path>
                </a:pathLst>
              </a:custGeom>
              <a:solidFill>
                <a:srgbClr val="000000">
                  <a:alpha val="0"/>
                </a:srgbClr>
              </a:solidFill>
            </p:spPr>
          </p:sp>
          <p:sp>
            <p:nvSpPr>
              <p:cNvPr name="TextBox 16" id="16"/>
              <p:cNvSpPr txBox="true"/>
              <p:nvPr/>
            </p:nvSpPr>
            <p:spPr>
              <a:xfrm>
                <a:off x="0" y="-38100"/>
                <a:ext cx="8253046" cy="5490780"/>
              </a:xfrm>
              <a:prstGeom prst="rect">
                <a:avLst/>
              </a:prstGeom>
            </p:spPr>
            <p:txBody>
              <a:bodyPr anchor="ctr" rtlCol="false" tIns="0" lIns="0" bIns="0" rIns="0"/>
              <a:lstStyle/>
              <a:p>
                <a:pPr algn="ctr">
                  <a:lnSpc>
                    <a:spcPts val="3023"/>
                  </a:lnSpc>
                </a:pPr>
              </a:p>
            </p:txBody>
          </p:sp>
        </p:grpSp>
      </p:grpSp>
      <p:grpSp>
        <p:nvGrpSpPr>
          <p:cNvPr name="Group 17" id="17"/>
          <p:cNvGrpSpPr/>
          <p:nvPr/>
        </p:nvGrpSpPr>
        <p:grpSpPr>
          <a:xfrm rot="0">
            <a:off x="11012546" y="5836356"/>
            <a:ext cx="2508013" cy="2163657"/>
            <a:chOff x="0" y="0"/>
            <a:chExt cx="3344018" cy="2884876"/>
          </a:xfrm>
        </p:grpSpPr>
        <p:sp>
          <p:nvSpPr>
            <p:cNvPr name="Freeform 18" id="18"/>
            <p:cNvSpPr/>
            <p:nvPr/>
          </p:nvSpPr>
          <p:spPr>
            <a:xfrm flipH="false" flipV="false" rot="0">
              <a:off x="6350" y="6350"/>
              <a:ext cx="3331337" cy="2872232"/>
            </a:xfrm>
            <a:custGeom>
              <a:avLst/>
              <a:gdLst/>
              <a:ahLst/>
              <a:cxnLst/>
              <a:rect r="r" b="b" t="t" l="l"/>
              <a:pathLst>
                <a:path h="2872232" w="3331337">
                  <a:moveTo>
                    <a:pt x="0" y="1436116"/>
                  </a:moveTo>
                  <a:lnTo>
                    <a:pt x="718439" y="0"/>
                  </a:lnTo>
                  <a:lnTo>
                    <a:pt x="2612898" y="0"/>
                  </a:lnTo>
                  <a:lnTo>
                    <a:pt x="3331337" y="1436116"/>
                  </a:lnTo>
                  <a:lnTo>
                    <a:pt x="2612898" y="2872232"/>
                  </a:lnTo>
                  <a:lnTo>
                    <a:pt x="718439" y="2872232"/>
                  </a:lnTo>
                  <a:close/>
                </a:path>
              </a:pathLst>
            </a:custGeom>
            <a:solidFill>
              <a:srgbClr val="FFFFFF"/>
            </a:solidFill>
          </p:spPr>
        </p:sp>
        <p:sp>
          <p:nvSpPr>
            <p:cNvPr name="Freeform 19" id="19"/>
            <p:cNvSpPr/>
            <p:nvPr/>
          </p:nvSpPr>
          <p:spPr>
            <a:xfrm flipH="false" flipV="false" rot="0">
              <a:off x="-254" y="0"/>
              <a:ext cx="3344545" cy="2884932"/>
            </a:xfrm>
            <a:custGeom>
              <a:avLst/>
              <a:gdLst/>
              <a:ahLst/>
              <a:cxnLst/>
              <a:rect r="r" b="b" t="t" l="l"/>
              <a:pathLst>
                <a:path h="2884932" w="3344545">
                  <a:moveTo>
                    <a:pt x="889" y="1439545"/>
                  </a:moveTo>
                  <a:lnTo>
                    <a:pt x="719455" y="3556"/>
                  </a:lnTo>
                  <a:cubicBezTo>
                    <a:pt x="720471" y="1397"/>
                    <a:pt x="722757" y="0"/>
                    <a:pt x="725170" y="0"/>
                  </a:cubicBezTo>
                  <a:lnTo>
                    <a:pt x="2619502" y="0"/>
                  </a:lnTo>
                  <a:cubicBezTo>
                    <a:pt x="2621915" y="0"/>
                    <a:pt x="2624074" y="1397"/>
                    <a:pt x="2625217" y="3556"/>
                  </a:cubicBezTo>
                  <a:lnTo>
                    <a:pt x="3343656" y="1439672"/>
                  </a:lnTo>
                  <a:cubicBezTo>
                    <a:pt x="3344545" y="1441450"/>
                    <a:pt x="3344545" y="1443609"/>
                    <a:pt x="3343656" y="1445387"/>
                  </a:cubicBezTo>
                  <a:lnTo>
                    <a:pt x="2625090" y="2881376"/>
                  </a:lnTo>
                  <a:cubicBezTo>
                    <a:pt x="2624074" y="2883535"/>
                    <a:pt x="2621788" y="2884932"/>
                    <a:pt x="2619375" y="2884932"/>
                  </a:cubicBezTo>
                  <a:lnTo>
                    <a:pt x="725043" y="2884932"/>
                  </a:lnTo>
                  <a:cubicBezTo>
                    <a:pt x="722630" y="2884932"/>
                    <a:pt x="720471" y="2883535"/>
                    <a:pt x="719328" y="2881376"/>
                  </a:cubicBezTo>
                  <a:lnTo>
                    <a:pt x="889" y="1445260"/>
                  </a:lnTo>
                  <a:cubicBezTo>
                    <a:pt x="0" y="1443482"/>
                    <a:pt x="0" y="1441323"/>
                    <a:pt x="889" y="1439545"/>
                  </a:cubicBezTo>
                  <a:moveTo>
                    <a:pt x="12192" y="1445260"/>
                  </a:moveTo>
                  <a:lnTo>
                    <a:pt x="6477" y="1442466"/>
                  </a:lnTo>
                  <a:lnTo>
                    <a:pt x="12192" y="1439672"/>
                  </a:lnTo>
                  <a:lnTo>
                    <a:pt x="730758" y="2875661"/>
                  </a:lnTo>
                  <a:lnTo>
                    <a:pt x="725043" y="2878455"/>
                  </a:lnTo>
                  <a:lnTo>
                    <a:pt x="725043" y="2872105"/>
                  </a:lnTo>
                  <a:lnTo>
                    <a:pt x="2619502" y="2872105"/>
                  </a:lnTo>
                  <a:lnTo>
                    <a:pt x="2619502" y="2878455"/>
                  </a:lnTo>
                  <a:lnTo>
                    <a:pt x="2613787" y="2875661"/>
                  </a:lnTo>
                  <a:lnTo>
                    <a:pt x="3332226" y="1439545"/>
                  </a:lnTo>
                  <a:lnTo>
                    <a:pt x="3337941" y="1442339"/>
                  </a:lnTo>
                  <a:lnTo>
                    <a:pt x="3332226" y="1445133"/>
                  </a:lnTo>
                  <a:lnTo>
                    <a:pt x="2613787" y="9144"/>
                  </a:lnTo>
                  <a:lnTo>
                    <a:pt x="2619502" y="6350"/>
                  </a:lnTo>
                  <a:lnTo>
                    <a:pt x="2619502" y="12700"/>
                  </a:lnTo>
                  <a:lnTo>
                    <a:pt x="725043" y="12700"/>
                  </a:lnTo>
                  <a:lnTo>
                    <a:pt x="725043" y="6350"/>
                  </a:lnTo>
                  <a:lnTo>
                    <a:pt x="730758" y="9144"/>
                  </a:lnTo>
                  <a:lnTo>
                    <a:pt x="12319" y="1445260"/>
                  </a:lnTo>
                  <a:close/>
                </a:path>
              </a:pathLst>
            </a:custGeom>
            <a:solidFill>
              <a:srgbClr val="000000"/>
            </a:solidFill>
          </p:spPr>
        </p:sp>
      </p:grpSp>
      <p:grpSp>
        <p:nvGrpSpPr>
          <p:cNvPr name="Group 20" id="20"/>
          <p:cNvGrpSpPr/>
          <p:nvPr/>
        </p:nvGrpSpPr>
        <p:grpSpPr>
          <a:xfrm rot="0">
            <a:off x="11400264" y="6170637"/>
            <a:ext cx="1732577" cy="1495095"/>
            <a:chOff x="0" y="0"/>
            <a:chExt cx="2310102" cy="1993460"/>
          </a:xfrm>
        </p:grpSpPr>
        <p:sp>
          <p:nvSpPr>
            <p:cNvPr name="Freeform 21" id="21"/>
            <p:cNvSpPr/>
            <p:nvPr/>
          </p:nvSpPr>
          <p:spPr>
            <a:xfrm flipH="false" flipV="false" rot="0">
              <a:off x="0" y="0"/>
              <a:ext cx="2310102" cy="1993460"/>
            </a:xfrm>
            <a:custGeom>
              <a:avLst/>
              <a:gdLst/>
              <a:ahLst/>
              <a:cxnLst/>
              <a:rect r="r" b="b" t="t" l="l"/>
              <a:pathLst>
                <a:path h="1993460" w="2310102">
                  <a:moveTo>
                    <a:pt x="0" y="0"/>
                  </a:moveTo>
                  <a:lnTo>
                    <a:pt x="2310102" y="0"/>
                  </a:lnTo>
                  <a:lnTo>
                    <a:pt x="2310102" y="1993460"/>
                  </a:lnTo>
                  <a:lnTo>
                    <a:pt x="0" y="1993460"/>
                  </a:lnTo>
                  <a:close/>
                </a:path>
              </a:pathLst>
            </a:custGeom>
            <a:solidFill>
              <a:srgbClr val="000000">
                <a:alpha val="0"/>
              </a:srgbClr>
            </a:solidFill>
          </p:spPr>
        </p:sp>
        <p:sp>
          <p:nvSpPr>
            <p:cNvPr name="TextBox 22" id="22"/>
            <p:cNvSpPr txBox="true"/>
            <p:nvPr/>
          </p:nvSpPr>
          <p:spPr>
            <a:xfrm>
              <a:off x="0" y="-28575"/>
              <a:ext cx="2310102" cy="2022035"/>
            </a:xfrm>
            <a:prstGeom prst="rect">
              <a:avLst/>
            </a:prstGeom>
          </p:spPr>
          <p:txBody>
            <a:bodyPr anchor="ctr" rtlCol="false" tIns="0" lIns="0" bIns="0" rIns="0"/>
            <a:lstStyle/>
            <a:p>
              <a:pPr algn="ctr">
                <a:lnSpc>
                  <a:spcPts val="2916"/>
                </a:lnSpc>
              </a:pPr>
              <a:r>
                <a:rPr lang="en-US" sz="2700">
                  <a:solidFill>
                    <a:srgbClr val="000000"/>
                  </a:solidFill>
                  <a:latin typeface="Calibri (MS)"/>
                  <a:ea typeface="Calibri (MS)"/>
                  <a:cs typeface="Calibri (MS)"/>
                  <a:sym typeface="Calibri (MS)"/>
                </a:rPr>
                <a:t>Unet++</a:t>
              </a:r>
            </a:p>
          </p:txBody>
        </p:sp>
      </p:grpSp>
      <p:grpSp>
        <p:nvGrpSpPr>
          <p:cNvPr name="Group 23" id="23"/>
          <p:cNvGrpSpPr/>
          <p:nvPr/>
        </p:nvGrpSpPr>
        <p:grpSpPr>
          <a:xfrm rot="0">
            <a:off x="11082216" y="6792125"/>
            <a:ext cx="292527" cy="252121"/>
            <a:chOff x="0" y="0"/>
            <a:chExt cx="390036" cy="336162"/>
          </a:xfrm>
        </p:grpSpPr>
        <p:sp>
          <p:nvSpPr>
            <p:cNvPr name="Freeform 24" id="24"/>
            <p:cNvSpPr/>
            <p:nvPr/>
          </p:nvSpPr>
          <p:spPr>
            <a:xfrm flipH="false" flipV="false" rot="0">
              <a:off x="0" y="0"/>
              <a:ext cx="390017" cy="336042"/>
            </a:xfrm>
            <a:custGeom>
              <a:avLst/>
              <a:gdLst/>
              <a:ahLst/>
              <a:cxnLst/>
              <a:rect r="r" b="b" t="t" l="l"/>
              <a:pathLst>
                <a:path h="336042" w="390017">
                  <a:moveTo>
                    <a:pt x="0" y="168021"/>
                  </a:moveTo>
                  <a:lnTo>
                    <a:pt x="84074" y="0"/>
                  </a:lnTo>
                  <a:lnTo>
                    <a:pt x="305943" y="0"/>
                  </a:lnTo>
                  <a:lnTo>
                    <a:pt x="390017" y="168021"/>
                  </a:lnTo>
                  <a:lnTo>
                    <a:pt x="305943" y="336042"/>
                  </a:lnTo>
                  <a:lnTo>
                    <a:pt x="84074" y="336042"/>
                  </a:lnTo>
                  <a:close/>
                </a:path>
              </a:pathLst>
            </a:custGeom>
            <a:solidFill>
              <a:srgbClr val="FFFFFF"/>
            </a:solidFill>
          </p:spPr>
        </p:sp>
      </p:grpSp>
      <p:grpSp>
        <p:nvGrpSpPr>
          <p:cNvPr name="Group 25" id="25"/>
          <p:cNvGrpSpPr/>
          <p:nvPr/>
        </p:nvGrpSpPr>
        <p:grpSpPr>
          <a:xfrm rot="0">
            <a:off x="8876828" y="4679328"/>
            <a:ext cx="2508014" cy="2163657"/>
            <a:chOff x="0" y="0"/>
            <a:chExt cx="3344018" cy="2884876"/>
          </a:xfrm>
        </p:grpSpPr>
        <p:sp>
          <p:nvSpPr>
            <p:cNvPr name="Freeform 26" id="26"/>
            <p:cNvSpPr/>
            <p:nvPr/>
          </p:nvSpPr>
          <p:spPr>
            <a:xfrm flipH="false" flipV="false" rot="0">
              <a:off x="6350" y="6350"/>
              <a:ext cx="3331337" cy="2872232"/>
            </a:xfrm>
            <a:custGeom>
              <a:avLst/>
              <a:gdLst/>
              <a:ahLst/>
              <a:cxnLst/>
              <a:rect r="r" b="b" t="t" l="l"/>
              <a:pathLst>
                <a:path h="2872232" w="3331337">
                  <a:moveTo>
                    <a:pt x="0" y="1436116"/>
                  </a:moveTo>
                  <a:lnTo>
                    <a:pt x="718439" y="0"/>
                  </a:lnTo>
                  <a:lnTo>
                    <a:pt x="2612898" y="0"/>
                  </a:lnTo>
                  <a:lnTo>
                    <a:pt x="3331337" y="1436116"/>
                  </a:lnTo>
                  <a:lnTo>
                    <a:pt x="2612898" y="2872232"/>
                  </a:lnTo>
                  <a:lnTo>
                    <a:pt x="718439" y="2872232"/>
                  </a:lnTo>
                  <a:close/>
                </a:path>
              </a:pathLst>
            </a:custGeom>
            <a:blipFill>
              <a:blip r:embed="rId6"/>
              <a:stretch>
                <a:fillRect l="-26976" t="-221" r="-26975" b="-219"/>
              </a:stretch>
            </a:blipFill>
          </p:spPr>
        </p:sp>
        <p:sp>
          <p:nvSpPr>
            <p:cNvPr name="Freeform 27" id="27"/>
            <p:cNvSpPr/>
            <p:nvPr/>
          </p:nvSpPr>
          <p:spPr>
            <a:xfrm flipH="false" flipV="false" rot="0">
              <a:off x="-254" y="0"/>
              <a:ext cx="3344545" cy="2884932"/>
            </a:xfrm>
            <a:custGeom>
              <a:avLst/>
              <a:gdLst/>
              <a:ahLst/>
              <a:cxnLst/>
              <a:rect r="r" b="b" t="t" l="l"/>
              <a:pathLst>
                <a:path h="2884932" w="3344545">
                  <a:moveTo>
                    <a:pt x="889" y="1439545"/>
                  </a:moveTo>
                  <a:lnTo>
                    <a:pt x="719455" y="3556"/>
                  </a:lnTo>
                  <a:cubicBezTo>
                    <a:pt x="720471" y="1397"/>
                    <a:pt x="722757" y="0"/>
                    <a:pt x="725170" y="0"/>
                  </a:cubicBezTo>
                  <a:lnTo>
                    <a:pt x="2619502" y="0"/>
                  </a:lnTo>
                  <a:cubicBezTo>
                    <a:pt x="2621915" y="0"/>
                    <a:pt x="2624074" y="1397"/>
                    <a:pt x="2625217" y="3556"/>
                  </a:cubicBezTo>
                  <a:lnTo>
                    <a:pt x="3343656" y="1439672"/>
                  </a:lnTo>
                  <a:cubicBezTo>
                    <a:pt x="3344545" y="1441450"/>
                    <a:pt x="3344545" y="1443609"/>
                    <a:pt x="3343656" y="1445387"/>
                  </a:cubicBezTo>
                  <a:lnTo>
                    <a:pt x="2625090" y="2881376"/>
                  </a:lnTo>
                  <a:cubicBezTo>
                    <a:pt x="2624074" y="2883535"/>
                    <a:pt x="2621788" y="2884932"/>
                    <a:pt x="2619375" y="2884932"/>
                  </a:cubicBezTo>
                  <a:lnTo>
                    <a:pt x="725043" y="2884932"/>
                  </a:lnTo>
                  <a:cubicBezTo>
                    <a:pt x="722630" y="2884932"/>
                    <a:pt x="720471" y="2883535"/>
                    <a:pt x="719328" y="2881376"/>
                  </a:cubicBezTo>
                  <a:lnTo>
                    <a:pt x="889" y="1445260"/>
                  </a:lnTo>
                  <a:cubicBezTo>
                    <a:pt x="0" y="1443482"/>
                    <a:pt x="0" y="1441323"/>
                    <a:pt x="889" y="1439545"/>
                  </a:cubicBezTo>
                  <a:moveTo>
                    <a:pt x="12192" y="1445260"/>
                  </a:moveTo>
                  <a:lnTo>
                    <a:pt x="6477" y="1442466"/>
                  </a:lnTo>
                  <a:lnTo>
                    <a:pt x="12192" y="1439672"/>
                  </a:lnTo>
                  <a:lnTo>
                    <a:pt x="730758" y="2875661"/>
                  </a:lnTo>
                  <a:lnTo>
                    <a:pt x="725043" y="2878455"/>
                  </a:lnTo>
                  <a:lnTo>
                    <a:pt x="725043" y="2872105"/>
                  </a:lnTo>
                  <a:lnTo>
                    <a:pt x="2619502" y="2872105"/>
                  </a:lnTo>
                  <a:lnTo>
                    <a:pt x="2619502" y="2878455"/>
                  </a:lnTo>
                  <a:lnTo>
                    <a:pt x="2613787" y="2875661"/>
                  </a:lnTo>
                  <a:lnTo>
                    <a:pt x="3332226" y="1439545"/>
                  </a:lnTo>
                  <a:lnTo>
                    <a:pt x="3337941" y="1442339"/>
                  </a:lnTo>
                  <a:lnTo>
                    <a:pt x="3332226" y="1445133"/>
                  </a:lnTo>
                  <a:lnTo>
                    <a:pt x="2613787" y="9144"/>
                  </a:lnTo>
                  <a:lnTo>
                    <a:pt x="2619502" y="6350"/>
                  </a:lnTo>
                  <a:lnTo>
                    <a:pt x="2619502" y="12700"/>
                  </a:lnTo>
                  <a:lnTo>
                    <a:pt x="725043" y="12700"/>
                  </a:lnTo>
                  <a:lnTo>
                    <a:pt x="725043" y="6350"/>
                  </a:lnTo>
                  <a:lnTo>
                    <a:pt x="730758" y="9144"/>
                  </a:lnTo>
                  <a:lnTo>
                    <a:pt x="12319" y="1445260"/>
                  </a:lnTo>
                  <a:close/>
                </a:path>
              </a:pathLst>
            </a:custGeom>
            <a:solidFill>
              <a:srgbClr val="000000"/>
            </a:solidFill>
          </p:spPr>
        </p:sp>
      </p:grpSp>
      <p:grpSp>
        <p:nvGrpSpPr>
          <p:cNvPr name="Group 28" id="28"/>
          <p:cNvGrpSpPr/>
          <p:nvPr/>
        </p:nvGrpSpPr>
        <p:grpSpPr>
          <a:xfrm rot="0">
            <a:off x="10582518" y="6553662"/>
            <a:ext cx="292527" cy="252121"/>
            <a:chOff x="0" y="0"/>
            <a:chExt cx="390036" cy="336162"/>
          </a:xfrm>
        </p:grpSpPr>
        <p:sp>
          <p:nvSpPr>
            <p:cNvPr name="Freeform 29" id="29"/>
            <p:cNvSpPr/>
            <p:nvPr/>
          </p:nvSpPr>
          <p:spPr>
            <a:xfrm flipH="false" flipV="false" rot="0">
              <a:off x="0" y="0"/>
              <a:ext cx="390017" cy="336042"/>
            </a:xfrm>
            <a:custGeom>
              <a:avLst/>
              <a:gdLst/>
              <a:ahLst/>
              <a:cxnLst/>
              <a:rect r="r" b="b" t="t" l="l"/>
              <a:pathLst>
                <a:path h="336042" w="390017">
                  <a:moveTo>
                    <a:pt x="0" y="168021"/>
                  </a:moveTo>
                  <a:lnTo>
                    <a:pt x="84074" y="0"/>
                  </a:lnTo>
                  <a:lnTo>
                    <a:pt x="305943" y="0"/>
                  </a:lnTo>
                  <a:lnTo>
                    <a:pt x="390017" y="168021"/>
                  </a:lnTo>
                  <a:lnTo>
                    <a:pt x="305943" y="336042"/>
                  </a:lnTo>
                  <a:lnTo>
                    <a:pt x="84074" y="336042"/>
                  </a:lnTo>
                  <a:close/>
                </a:path>
              </a:pathLst>
            </a:custGeom>
            <a:solidFill>
              <a:srgbClr val="FFFFFF"/>
            </a:solidFill>
          </p:spPr>
        </p:sp>
      </p:grpSp>
      <p:grpSp>
        <p:nvGrpSpPr>
          <p:cNvPr name="Group 30" id="30"/>
          <p:cNvGrpSpPr/>
          <p:nvPr/>
        </p:nvGrpSpPr>
        <p:grpSpPr>
          <a:xfrm rot="0">
            <a:off x="13141152" y="4653717"/>
            <a:ext cx="2508013" cy="2163657"/>
            <a:chOff x="0" y="0"/>
            <a:chExt cx="3344018" cy="2884876"/>
          </a:xfrm>
        </p:grpSpPr>
        <p:sp>
          <p:nvSpPr>
            <p:cNvPr name="Freeform 31" id="31"/>
            <p:cNvSpPr/>
            <p:nvPr/>
          </p:nvSpPr>
          <p:spPr>
            <a:xfrm flipH="false" flipV="false" rot="0">
              <a:off x="6350" y="6350"/>
              <a:ext cx="3331337" cy="2872232"/>
            </a:xfrm>
            <a:custGeom>
              <a:avLst/>
              <a:gdLst/>
              <a:ahLst/>
              <a:cxnLst/>
              <a:rect r="r" b="b" t="t" l="l"/>
              <a:pathLst>
                <a:path h="2872232" w="3331337">
                  <a:moveTo>
                    <a:pt x="0" y="1436116"/>
                  </a:moveTo>
                  <a:lnTo>
                    <a:pt x="718439" y="0"/>
                  </a:lnTo>
                  <a:lnTo>
                    <a:pt x="2612898" y="0"/>
                  </a:lnTo>
                  <a:lnTo>
                    <a:pt x="3331337" y="1436116"/>
                  </a:lnTo>
                  <a:lnTo>
                    <a:pt x="2612898" y="2872232"/>
                  </a:lnTo>
                  <a:lnTo>
                    <a:pt x="718439" y="2872232"/>
                  </a:lnTo>
                  <a:close/>
                </a:path>
              </a:pathLst>
            </a:custGeom>
            <a:solidFill>
              <a:srgbClr val="FFFFFF"/>
            </a:solidFill>
          </p:spPr>
        </p:sp>
        <p:sp>
          <p:nvSpPr>
            <p:cNvPr name="Freeform 32" id="32"/>
            <p:cNvSpPr/>
            <p:nvPr/>
          </p:nvSpPr>
          <p:spPr>
            <a:xfrm flipH="false" flipV="false" rot="0">
              <a:off x="-254" y="0"/>
              <a:ext cx="3344545" cy="2884932"/>
            </a:xfrm>
            <a:custGeom>
              <a:avLst/>
              <a:gdLst/>
              <a:ahLst/>
              <a:cxnLst/>
              <a:rect r="r" b="b" t="t" l="l"/>
              <a:pathLst>
                <a:path h="2884932" w="3344545">
                  <a:moveTo>
                    <a:pt x="889" y="1439545"/>
                  </a:moveTo>
                  <a:lnTo>
                    <a:pt x="719455" y="3556"/>
                  </a:lnTo>
                  <a:cubicBezTo>
                    <a:pt x="720471" y="1397"/>
                    <a:pt x="722757" y="0"/>
                    <a:pt x="725170" y="0"/>
                  </a:cubicBezTo>
                  <a:lnTo>
                    <a:pt x="2619502" y="0"/>
                  </a:lnTo>
                  <a:cubicBezTo>
                    <a:pt x="2621915" y="0"/>
                    <a:pt x="2624074" y="1397"/>
                    <a:pt x="2625217" y="3556"/>
                  </a:cubicBezTo>
                  <a:lnTo>
                    <a:pt x="3343656" y="1439672"/>
                  </a:lnTo>
                  <a:cubicBezTo>
                    <a:pt x="3344545" y="1441450"/>
                    <a:pt x="3344545" y="1443609"/>
                    <a:pt x="3343656" y="1445387"/>
                  </a:cubicBezTo>
                  <a:lnTo>
                    <a:pt x="2625090" y="2881376"/>
                  </a:lnTo>
                  <a:cubicBezTo>
                    <a:pt x="2624074" y="2883535"/>
                    <a:pt x="2621788" y="2884932"/>
                    <a:pt x="2619375" y="2884932"/>
                  </a:cubicBezTo>
                  <a:lnTo>
                    <a:pt x="725043" y="2884932"/>
                  </a:lnTo>
                  <a:cubicBezTo>
                    <a:pt x="722630" y="2884932"/>
                    <a:pt x="720471" y="2883535"/>
                    <a:pt x="719328" y="2881376"/>
                  </a:cubicBezTo>
                  <a:lnTo>
                    <a:pt x="889" y="1445260"/>
                  </a:lnTo>
                  <a:cubicBezTo>
                    <a:pt x="0" y="1443482"/>
                    <a:pt x="0" y="1441323"/>
                    <a:pt x="889" y="1439545"/>
                  </a:cubicBezTo>
                  <a:moveTo>
                    <a:pt x="12192" y="1445260"/>
                  </a:moveTo>
                  <a:lnTo>
                    <a:pt x="6477" y="1442466"/>
                  </a:lnTo>
                  <a:lnTo>
                    <a:pt x="12192" y="1439672"/>
                  </a:lnTo>
                  <a:lnTo>
                    <a:pt x="730758" y="2875661"/>
                  </a:lnTo>
                  <a:lnTo>
                    <a:pt x="725043" y="2878455"/>
                  </a:lnTo>
                  <a:lnTo>
                    <a:pt x="725043" y="2872105"/>
                  </a:lnTo>
                  <a:lnTo>
                    <a:pt x="2619502" y="2872105"/>
                  </a:lnTo>
                  <a:lnTo>
                    <a:pt x="2619502" y="2878455"/>
                  </a:lnTo>
                  <a:lnTo>
                    <a:pt x="2613787" y="2875661"/>
                  </a:lnTo>
                  <a:lnTo>
                    <a:pt x="3332226" y="1439545"/>
                  </a:lnTo>
                  <a:lnTo>
                    <a:pt x="3337941" y="1442339"/>
                  </a:lnTo>
                  <a:lnTo>
                    <a:pt x="3332226" y="1445133"/>
                  </a:lnTo>
                  <a:lnTo>
                    <a:pt x="2613787" y="9144"/>
                  </a:lnTo>
                  <a:lnTo>
                    <a:pt x="2619502" y="6350"/>
                  </a:lnTo>
                  <a:lnTo>
                    <a:pt x="2619502" y="12700"/>
                  </a:lnTo>
                  <a:lnTo>
                    <a:pt x="725043" y="12700"/>
                  </a:lnTo>
                  <a:lnTo>
                    <a:pt x="725043" y="6350"/>
                  </a:lnTo>
                  <a:lnTo>
                    <a:pt x="730758" y="9144"/>
                  </a:lnTo>
                  <a:lnTo>
                    <a:pt x="12319" y="1445260"/>
                  </a:lnTo>
                  <a:close/>
                </a:path>
              </a:pathLst>
            </a:custGeom>
            <a:solidFill>
              <a:srgbClr val="000000"/>
            </a:solidFill>
          </p:spPr>
        </p:sp>
      </p:grpSp>
      <p:grpSp>
        <p:nvGrpSpPr>
          <p:cNvPr name="Group 33" id="33"/>
          <p:cNvGrpSpPr/>
          <p:nvPr/>
        </p:nvGrpSpPr>
        <p:grpSpPr>
          <a:xfrm rot="0">
            <a:off x="13528871" y="4987998"/>
            <a:ext cx="1810557" cy="1495095"/>
            <a:chOff x="0" y="0"/>
            <a:chExt cx="2414076" cy="1993460"/>
          </a:xfrm>
        </p:grpSpPr>
        <p:sp>
          <p:nvSpPr>
            <p:cNvPr name="Freeform 34" id="34"/>
            <p:cNvSpPr/>
            <p:nvPr/>
          </p:nvSpPr>
          <p:spPr>
            <a:xfrm flipH="false" flipV="false" rot="0">
              <a:off x="0" y="0"/>
              <a:ext cx="2414076" cy="1993460"/>
            </a:xfrm>
            <a:custGeom>
              <a:avLst/>
              <a:gdLst/>
              <a:ahLst/>
              <a:cxnLst/>
              <a:rect r="r" b="b" t="t" l="l"/>
              <a:pathLst>
                <a:path h="1993460" w="2414076">
                  <a:moveTo>
                    <a:pt x="0" y="0"/>
                  </a:moveTo>
                  <a:lnTo>
                    <a:pt x="2414076" y="0"/>
                  </a:lnTo>
                  <a:lnTo>
                    <a:pt x="2414076" y="1993460"/>
                  </a:lnTo>
                  <a:lnTo>
                    <a:pt x="0" y="1993460"/>
                  </a:lnTo>
                  <a:close/>
                </a:path>
              </a:pathLst>
            </a:custGeom>
            <a:solidFill>
              <a:srgbClr val="000000">
                <a:alpha val="0"/>
              </a:srgbClr>
            </a:solidFill>
          </p:spPr>
        </p:sp>
        <p:sp>
          <p:nvSpPr>
            <p:cNvPr name="TextBox 35" id="35"/>
            <p:cNvSpPr txBox="true"/>
            <p:nvPr/>
          </p:nvSpPr>
          <p:spPr>
            <a:xfrm>
              <a:off x="0" y="-28575"/>
              <a:ext cx="2414076" cy="2022035"/>
            </a:xfrm>
            <a:prstGeom prst="rect">
              <a:avLst/>
            </a:prstGeom>
          </p:spPr>
          <p:txBody>
            <a:bodyPr anchor="ctr" rtlCol="false" tIns="0" lIns="0" bIns="0" rIns="0"/>
            <a:lstStyle/>
            <a:p>
              <a:pPr algn="ctr">
                <a:lnSpc>
                  <a:spcPts val="2916"/>
                </a:lnSpc>
              </a:pPr>
              <a:r>
                <a:rPr lang="en-US" sz="2700">
                  <a:solidFill>
                    <a:srgbClr val="000000"/>
                  </a:solidFill>
                  <a:latin typeface="Calibri (MS)"/>
                  <a:ea typeface="Calibri (MS)"/>
                  <a:cs typeface="Calibri (MS)"/>
                  <a:sym typeface="Calibri (MS)"/>
                </a:rPr>
                <a:t>Swim Transformer </a:t>
              </a:r>
            </a:p>
          </p:txBody>
        </p:sp>
      </p:grpSp>
      <p:grpSp>
        <p:nvGrpSpPr>
          <p:cNvPr name="Group 36" id="36"/>
          <p:cNvGrpSpPr/>
          <p:nvPr/>
        </p:nvGrpSpPr>
        <p:grpSpPr>
          <a:xfrm rot="0">
            <a:off x="14853956" y="6525776"/>
            <a:ext cx="292527" cy="252121"/>
            <a:chOff x="0" y="0"/>
            <a:chExt cx="390036" cy="336162"/>
          </a:xfrm>
        </p:grpSpPr>
        <p:sp>
          <p:nvSpPr>
            <p:cNvPr name="Freeform 37" id="37"/>
            <p:cNvSpPr/>
            <p:nvPr/>
          </p:nvSpPr>
          <p:spPr>
            <a:xfrm flipH="false" flipV="false" rot="0">
              <a:off x="0" y="0"/>
              <a:ext cx="390017" cy="336042"/>
            </a:xfrm>
            <a:custGeom>
              <a:avLst/>
              <a:gdLst/>
              <a:ahLst/>
              <a:cxnLst/>
              <a:rect r="r" b="b" t="t" l="l"/>
              <a:pathLst>
                <a:path h="336042" w="390017">
                  <a:moveTo>
                    <a:pt x="0" y="168021"/>
                  </a:moveTo>
                  <a:lnTo>
                    <a:pt x="84074" y="0"/>
                  </a:lnTo>
                  <a:lnTo>
                    <a:pt x="305943" y="0"/>
                  </a:lnTo>
                  <a:lnTo>
                    <a:pt x="390017" y="168021"/>
                  </a:lnTo>
                  <a:lnTo>
                    <a:pt x="305943" y="336042"/>
                  </a:lnTo>
                  <a:lnTo>
                    <a:pt x="84074" y="336042"/>
                  </a:lnTo>
                  <a:close/>
                </a:path>
              </a:pathLst>
            </a:custGeom>
            <a:solidFill>
              <a:srgbClr val="FFFFFF"/>
            </a:solidFill>
          </p:spPr>
        </p:sp>
      </p:grpSp>
      <p:grpSp>
        <p:nvGrpSpPr>
          <p:cNvPr name="Group 38" id="38"/>
          <p:cNvGrpSpPr/>
          <p:nvPr/>
        </p:nvGrpSpPr>
        <p:grpSpPr>
          <a:xfrm rot="0">
            <a:off x="15269757" y="5775427"/>
            <a:ext cx="2508013" cy="2285517"/>
            <a:chOff x="0" y="0"/>
            <a:chExt cx="3344018" cy="3047356"/>
          </a:xfrm>
        </p:grpSpPr>
        <p:sp>
          <p:nvSpPr>
            <p:cNvPr name="Freeform 39" id="39"/>
            <p:cNvSpPr/>
            <p:nvPr/>
          </p:nvSpPr>
          <p:spPr>
            <a:xfrm flipH="false" flipV="false" rot="0">
              <a:off x="6350" y="6350"/>
              <a:ext cx="3331337" cy="3034538"/>
            </a:xfrm>
            <a:custGeom>
              <a:avLst/>
              <a:gdLst/>
              <a:ahLst/>
              <a:cxnLst/>
              <a:rect r="r" b="b" t="t" l="l"/>
              <a:pathLst>
                <a:path h="3034538" w="3331337">
                  <a:moveTo>
                    <a:pt x="0" y="1517269"/>
                  </a:moveTo>
                  <a:lnTo>
                    <a:pt x="758952" y="0"/>
                  </a:lnTo>
                  <a:lnTo>
                    <a:pt x="2572385" y="0"/>
                  </a:lnTo>
                  <a:lnTo>
                    <a:pt x="3331337" y="1517269"/>
                  </a:lnTo>
                  <a:lnTo>
                    <a:pt x="2572385" y="3034538"/>
                  </a:lnTo>
                  <a:lnTo>
                    <a:pt x="758952" y="3034538"/>
                  </a:lnTo>
                  <a:close/>
                </a:path>
              </a:pathLst>
            </a:custGeom>
            <a:blipFill>
              <a:blip r:embed="rId7"/>
              <a:stretch>
                <a:fillRect l="-190" t="-27282" r="-190" b="-27286"/>
              </a:stretch>
            </a:blipFill>
          </p:spPr>
        </p:sp>
        <p:sp>
          <p:nvSpPr>
            <p:cNvPr name="Freeform 40" id="40"/>
            <p:cNvSpPr/>
            <p:nvPr/>
          </p:nvSpPr>
          <p:spPr>
            <a:xfrm flipH="false" flipV="false" rot="0">
              <a:off x="-254" y="0"/>
              <a:ext cx="3344545" cy="3047365"/>
            </a:xfrm>
            <a:custGeom>
              <a:avLst/>
              <a:gdLst/>
              <a:ahLst/>
              <a:cxnLst/>
              <a:rect r="r" b="b" t="t" l="l"/>
              <a:pathLst>
                <a:path h="3047365" w="3344545">
                  <a:moveTo>
                    <a:pt x="889" y="1520825"/>
                  </a:moveTo>
                  <a:lnTo>
                    <a:pt x="759841" y="3556"/>
                  </a:lnTo>
                  <a:cubicBezTo>
                    <a:pt x="760857" y="1397"/>
                    <a:pt x="763143" y="0"/>
                    <a:pt x="765556" y="0"/>
                  </a:cubicBezTo>
                  <a:lnTo>
                    <a:pt x="2578989" y="0"/>
                  </a:lnTo>
                  <a:cubicBezTo>
                    <a:pt x="2581402" y="0"/>
                    <a:pt x="2583561" y="1397"/>
                    <a:pt x="2584704" y="3556"/>
                  </a:cubicBezTo>
                  <a:lnTo>
                    <a:pt x="3343656" y="1520825"/>
                  </a:lnTo>
                  <a:cubicBezTo>
                    <a:pt x="3344545" y="1522603"/>
                    <a:pt x="3344545" y="1524762"/>
                    <a:pt x="3343656" y="1526540"/>
                  </a:cubicBezTo>
                  <a:lnTo>
                    <a:pt x="2584704" y="3043809"/>
                  </a:lnTo>
                  <a:cubicBezTo>
                    <a:pt x="2583688" y="3045968"/>
                    <a:pt x="2581402" y="3047365"/>
                    <a:pt x="2578989" y="3047365"/>
                  </a:cubicBezTo>
                  <a:lnTo>
                    <a:pt x="765556" y="3047365"/>
                  </a:lnTo>
                  <a:cubicBezTo>
                    <a:pt x="763143" y="3047365"/>
                    <a:pt x="760984" y="3045968"/>
                    <a:pt x="759841" y="3043809"/>
                  </a:cubicBezTo>
                  <a:lnTo>
                    <a:pt x="889" y="1526540"/>
                  </a:lnTo>
                  <a:cubicBezTo>
                    <a:pt x="0" y="1524762"/>
                    <a:pt x="0" y="1522603"/>
                    <a:pt x="889" y="1520825"/>
                  </a:cubicBezTo>
                  <a:moveTo>
                    <a:pt x="12192" y="1526540"/>
                  </a:moveTo>
                  <a:lnTo>
                    <a:pt x="6477" y="1523746"/>
                  </a:lnTo>
                  <a:lnTo>
                    <a:pt x="12192" y="1520952"/>
                  </a:lnTo>
                  <a:lnTo>
                    <a:pt x="771271" y="3038221"/>
                  </a:lnTo>
                  <a:lnTo>
                    <a:pt x="765556" y="3041015"/>
                  </a:lnTo>
                  <a:lnTo>
                    <a:pt x="765556" y="3034665"/>
                  </a:lnTo>
                  <a:lnTo>
                    <a:pt x="2578989" y="3034665"/>
                  </a:lnTo>
                  <a:lnTo>
                    <a:pt x="2578989" y="3041015"/>
                  </a:lnTo>
                  <a:lnTo>
                    <a:pt x="2573274" y="3038221"/>
                  </a:lnTo>
                  <a:lnTo>
                    <a:pt x="3332226" y="1520952"/>
                  </a:lnTo>
                  <a:lnTo>
                    <a:pt x="3337941" y="1523746"/>
                  </a:lnTo>
                  <a:lnTo>
                    <a:pt x="3332226" y="1526540"/>
                  </a:lnTo>
                  <a:lnTo>
                    <a:pt x="2573274" y="9144"/>
                  </a:lnTo>
                  <a:lnTo>
                    <a:pt x="2578989" y="6350"/>
                  </a:lnTo>
                  <a:lnTo>
                    <a:pt x="2578989" y="12700"/>
                  </a:lnTo>
                  <a:lnTo>
                    <a:pt x="765556" y="12700"/>
                  </a:lnTo>
                  <a:lnTo>
                    <a:pt x="765556" y="6350"/>
                  </a:lnTo>
                  <a:lnTo>
                    <a:pt x="771271" y="9144"/>
                  </a:lnTo>
                  <a:lnTo>
                    <a:pt x="12319" y="1526540"/>
                  </a:lnTo>
                  <a:close/>
                </a:path>
              </a:pathLst>
            </a:custGeom>
            <a:solidFill>
              <a:srgbClr val="000000"/>
            </a:solidFill>
          </p:spPr>
        </p:sp>
      </p:grpSp>
      <p:grpSp>
        <p:nvGrpSpPr>
          <p:cNvPr name="Group 41" id="41"/>
          <p:cNvGrpSpPr/>
          <p:nvPr/>
        </p:nvGrpSpPr>
        <p:grpSpPr>
          <a:xfrm rot="0">
            <a:off x="15339428" y="6792125"/>
            <a:ext cx="292527" cy="252121"/>
            <a:chOff x="0" y="0"/>
            <a:chExt cx="390036" cy="336162"/>
          </a:xfrm>
        </p:grpSpPr>
        <p:sp>
          <p:nvSpPr>
            <p:cNvPr name="Freeform 42" id="42"/>
            <p:cNvSpPr/>
            <p:nvPr/>
          </p:nvSpPr>
          <p:spPr>
            <a:xfrm flipH="false" flipV="false" rot="0">
              <a:off x="0" y="0"/>
              <a:ext cx="390017" cy="336042"/>
            </a:xfrm>
            <a:custGeom>
              <a:avLst/>
              <a:gdLst/>
              <a:ahLst/>
              <a:cxnLst/>
              <a:rect r="r" b="b" t="t" l="l"/>
              <a:pathLst>
                <a:path h="336042" w="390017">
                  <a:moveTo>
                    <a:pt x="0" y="168021"/>
                  </a:moveTo>
                  <a:lnTo>
                    <a:pt x="84074" y="0"/>
                  </a:lnTo>
                  <a:lnTo>
                    <a:pt x="305943" y="0"/>
                  </a:lnTo>
                  <a:lnTo>
                    <a:pt x="390017" y="168021"/>
                  </a:lnTo>
                  <a:lnTo>
                    <a:pt x="305943" y="336042"/>
                  </a:lnTo>
                  <a:lnTo>
                    <a:pt x="84074" y="336042"/>
                  </a:lnTo>
                  <a:close/>
                </a:path>
              </a:pathLst>
            </a:custGeom>
            <a:solidFill>
              <a:srgbClr val="FFFFFF"/>
            </a:solidFill>
          </p:spPr>
        </p:sp>
      </p:grpSp>
      <p:grpSp>
        <p:nvGrpSpPr>
          <p:cNvPr name="Group 43" id="43"/>
          <p:cNvGrpSpPr/>
          <p:nvPr/>
        </p:nvGrpSpPr>
        <p:grpSpPr>
          <a:xfrm rot="0">
            <a:off x="11012546" y="3476200"/>
            <a:ext cx="2508013" cy="2163657"/>
            <a:chOff x="0" y="0"/>
            <a:chExt cx="3344018" cy="2884876"/>
          </a:xfrm>
        </p:grpSpPr>
        <p:sp>
          <p:nvSpPr>
            <p:cNvPr name="Freeform 44" id="44"/>
            <p:cNvSpPr/>
            <p:nvPr/>
          </p:nvSpPr>
          <p:spPr>
            <a:xfrm flipH="false" flipV="false" rot="0">
              <a:off x="6350" y="6350"/>
              <a:ext cx="3331337" cy="2872232"/>
            </a:xfrm>
            <a:custGeom>
              <a:avLst/>
              <a:gdLst/>
              <a:ahLst/>
              <a:cxnLst/>
              <a:rect r="r" b="b" t="t" l="l"/>
              <a:pathLst>
                <a:path h="2872232" w="3331337">
                  <a:moveTo>
                    <a:pt x="0" y="1436116"/>
                  </a:moveTo>
                  <a:lnTo>
                    <a:pt x="718439" y="0"/>
                  </a:lnTo>
                  <a:lnTo>
                    <a:pt x="2612898" y="0"/>
                  </a:lnTo>
                  <a:lnTo>
                    <a:pt x="3331337" y="1436116"/>
                  </a:lnTo>
                  <a:lnTo>
                    <a:pt x="2612898" y="2872232"/>
                  </a:lnTo>
                  <a:lnTo>
                    <a:pt x="718439" y="2872232"/>
                  </a:lnTo>
                  <a:close/>
                </a:path>
              </a:pathLst>
            </a:custGeom>
            <a:solidFill>
              <a:srgbClr val="FFFFFF"/>
            </a:solidFill>
          </p:spPr>
        </p:sp>
        <p:sp>
          <p:nvSpPr>
            <p:cNvPr name="Freeform 45" id="45"/>
            <p:cNvSpPr/>
            <p:nvPr/>
          </p:nvSpPr>
          <p:spPr>
            <a:xfrm flipH="false" flipV="false" rot="0">
              <a:off x="-254" y="0"/>
              <a:ext cx="3344545" cy="2884932"/>
            </a:xfrm>
            <a:custGeom>
              <a:avLst/>
              <a:gdLst/>
              <a:ahLst/>
              <a:cxnLst/>
              <a:rect r="r" b="b" t="t" l="l"/>
              <a:pathLst>
                <a:path h="2884932" w="3344545">
                  <a:moveTo>
                    <a:pt x="889" y="1439545"/>
                  </a:moveTo>
                  <a:lnTo>
                    <a:pt x="719455" y="3556"/>
                  </a:lnTo>
                  <a:cubicBezTo>
                    <a:pt x="720471" y="1397"/>
                    <a:pt x="722757" y="0"/>
                    <a:pt x="725170" y="0"/>
                  </a:cubicBezTo>
                  <a:lnTo>
                    <a:pt x="2619502" y="0"/>
                  </a:lnTo>
                  <a:cubicBezTo>
                    <a:pt x="2621915" y="0"/>
                    <a:pt x="2624074" y="1397"/>
                    <a:pt x="2625217" y="3556"/>
                  </a:cubicBezTo>
                  <a:lnTo>
                    <a:pt x="3343656" y="1439672"/>
                  </a:lnTo>
                  <a:cubicBezTo>
                    <a:pt x="3344545" y="1441450"/>
                    <a:pt x="3344545" y="1443609"/>
                    <a:pt x="3343656" y="1445387"/>
                  </a:cubicBezTo>
                  <a:lnTo>
                    <a:pt x="2625090" y="2881376"/>
                  </a:lnTo>
                  <a:cubicBezTo>
                    <a:pt x="2624074" y="2883535"/>
                    <a:pt x="2621788" y="2884932"/>
                    <a:pt x="2619375" y="2884932"/>
                  </a:cubicBezTo>
                  <a:lnTo>
                    <a:pt x="725043" y="2884932"/>
                  </a:lnTo>
                  <a:cubicBezTo>
                    <a:pt x="722630" y="2884932"/>
                    <a:pt x="720471" y="2883535"/>
                    <a:pt x="719328" y="2881376"/>
                  </a:cubicBezTo>
                  <a:lnTo>
                    <a:pt x="889" y="1445260"/>
                  </a:lnTo>
                  <a:cubicBezTo>
                    <a:pt x="0" y="1443482"/>
                    <a:pt x="0" y="1441323"/>
                    <a:pt x="889" y="1439545"/>
                  </a:cubicBezTo>
                  <a:moveTo>
                    <a:pt x="12192" y="1445260"/>
                  </a:moveTo>
                  <a:lnTo>
                    <a:pt x="6477" y="1442466"/>
                  </a:lnTo>
                  <a:lnTo>
                    <a:pt x="12192" y="1439672"/>
                  </a:lnTo>
                  <a:lnTo>
                    <a:pt x="730758" y="2875661"/>
                  </a:lnTo>
                  <a:lnTo>
                    <a:pt x="725043" y="2878455"/>
                  </a:lnTo>
                  <a:lnTo>
                    <a:pt x="725043" y="2872105"/>
                  </a:lnTo>
                  <a:lnTo>
                    <a:pt x="2619502" y="2872105"/>
                  </a:lnTo>
                  <a:lnTo>
                    <a:pt x="2619502" y="2878455"/>
                  </a:lnTo>
                  <a:lnTo>
                    <a:pt x="2613787" y="2875661"/>
                  </a:lnTo>
                  <a:lnTo>
                    <a:pt x="3332226" y="1439545"/>
                  </a:lnTo>
                  <a:lnTo>
                    <a:pt x="3337941" y="1442339"/>
                  </a:lnTo>
                  <a:lnTo>
                    <a:pt x="3332226" y="1445133"/>
                  </a:lnTo>
                  <a:lnTo>
                    <a:pt x="2613787" y="9144"/>
                  </a:lnTo>
                  <a:lnTo>
                    <a:pt x="2619502" y="6350"/>
                  </a:lnTo>
                  <a:lnTo>
                    <a:pt x="2619502" y="12700"/>
                  </a:lnTo>
                  <a:lnTo>
                    <a:pt x="725043" y="12700"/>
                  </a:lnTo>
                  <a:lnTo>
                    <a:pt x="725043" y="6350"/>
                  </a:lnTo>
                  <a:lnTo>
                    <a:pt x="730758" y="9144"/>
                  </a:lnTo>
                  <a:lnTo>
                    <a:pt x="12319" y="1445260"/>
                  </a:lnTo>
                  <a:close/>
                </a:path>
              </a:pathLst>
            </a:custGeom>
            <a:solidFill>
              <a:srgbClr val="000000"/>
            </a:solidFill>
          </p:spPr>
        </p:sp>
      </p:grpSp>
      <p:grpSp>
        <p:nvGrpSpPr>
          <p:cNvPr name="Group 46" id="46"/>
          <p:cNvGrpSpPr/>
          <p:nvPr/>
        </p:nvGrpSpPr>
        <p:grpSpPr>
          <a:xfrm rot="0">
            <a:off x="11400264" y="3810482"/>
            <a:ext cx="1732577" cy="1495095"/>
            <a:chOff x="0" y="0"/>
            <a:chExt cx="2310102" cy="1993460"/>
          </a:xfrm>
        </p:grpSpPr>
        <p:sp>
          <p:nvSpPr>
            <p:cNvPr name="Freeform 47" id="47"/>
            <p:cNvSpPr/>
            <p:nvPr/>
          </p:nvSpPr>
          <p:spPr>
            <a:xfrm flipH="false" flipV="false" rot="0">
              <a:off x="0" y="0"/>
              <a:ext cx="2310102" cy="1993460"/>
            </a:xfrm>
            <a:custGeom>
              <a:avLst/>
              <a:gdLst/>
              <a:ahLst/>
              <a:cxnLst/>
              <a:rect r="r" b="b" t="t" l="l"/>
              <a:pathLst>
                <a:path h="1993460" w="2310102">
                  <a:moveTo>
                    <a:pt x="0" y="0"/>
                  </a:moveTo>
                  <a:lnTo>
                    <a:pt x="2310102" y="0"/>
                  </a:lnTo>
                  <a:lnTo>
                    <a:pt x="2310102" y="1993460"/>
                  </a:lnTo>
                  <a:lnTo>
                    <a:pt x="0" y="1993460"/>
                  </a:lnTo>
                  <a:close/>
                </a:path>
              </a:pathLst>
            </a:custGeom>
            <a:solidFill>
              <a:srgbClr val="000000">
                <a:alpha val="0"/>
              </a:srgbClr>
            </a:solidFill>
          </p:spPr>
        </p:sp>
        <p:sp>
          <p:nvSpPr>
            <p:cNvPr name="TextBox 48" id="48"/>
            <p:cNvSpPr txBox="true"/>
            <p:nvPr/>
          </p:nvSpPr>
          <p:spPr>
            <a:xfrm>
              <a:off x="0" y="-28575"/>
              <a:ext cx="2310102" cy="2022035"/>
            </a:xfrm>
            <a:prstGeom prst="rect">
              <a:avLst/>
            </a:prstGeom>
          </p:spPr>
          <p:txBody>
            <a:bodyPr anchor="ctr" rtlCol="false" tIns="0" lIns="0" bIns="0" rIns="0"/>
            <a:lstStyle/>
            <a:p>
              <a:pPr algn="ctr">
                <a:lnSpc>
                  <a:spcPts val="2916"/>
                </a:lnSpc>
              </a:pPr>
              <a:r>
                <a:rPr lang="en-US" sz="2700">
                  <a:solidFill>
                    <a:srgbClr val="000000"/>
                  </a:solidFill>
                  <a:latin typeface="Calibri (MS)"/>
                  <a:ea typeface="Calibri (MS)"/>
                  <a:cs typeface="Calibri (MS)"/>
                  <a:sym typeface="Calibri (MS)"/>
                </a:rPr>
                <a:t>Hybrid Model</a:t>
              </a:r>
            </a:p>
          </p:txBody>
        </p:sp>
      </p:grpSp>
      <p:grpSp>
        <p:nvGrpSpPr>
          <p:cNvPr name="Group 49" id="49"/>
          <p:cNvGrpSpPr/>
          <p:nvPr/>
        </p:nvGrpSpPr>
        <p:grpSpPr>
          <a:xfrm rot="0">
            <a:off x="12711123" y="3527631"/>
            <a:ext cx="292527" cy="252122"/>
            <a:chOff x="0" y="0"/>
            <a:chExt cx="390036" cy="336162"/>
          </a:xfrm>
        </p:grpSpPr>
        <p:sp>
          <p:nvSpPr>
            <p:cNvPr name="Freeform 50" id="50"/>
            <p:cNvSpPr/>
            <p:nvPr/>
          </p:nvSpPr>
          <p:spPr>
            <a:xfrm flipH="false" flipV="false" rot="0">
              <a:off x="0" y="0"/>
              <a:ext cx="390017" cy="336042"/>
            </a:xfrm>
            <a:custGeom>
              <a:avLst/>
              <a:gdLst/>
              <a:ahLst/>
              <a:cxnLst/>
              <a:rect r="r" b="b" t="t" l="l"/>
              <a:pathLst>
                <a:path h="336042" w="390017">
                  <a:moveTo>
                    <a:pt x="0" y="168021"/>
                  </a:moveTo>
                  <a:lnTo>
                    <a:pt x="84074" y="0"/>
                  </a:lnTo>
                  <a:lnTo>
                    <a:pt x="305943" y="0"/>
                  </a:lnTo>
                  <a:lnTo>
                    <a:pt x="390017" y="168021"/>
                  </a:lnTo>
                  <a:lnTo>
                    <a:pt x="305943" y="336042"/>
                  </a:lnTo>
                  <a:lnTo>
                    <a:pt x="84074" y="336042"/>
                  </a:lnTo>
                  <a:close/>
                </a:path>
              </a:pathLst>
            </a:custGeom>
            <a:solidFill>
              <a:srgbClr val="FFFFFF"/>
            </a:solidFill>
          </p:spPr>
        </p:sp>
      </p:grpSp>
      <p:grpSp>
        <p:nvGrpSpPr>
          <p:cNvPr name="Group 51" id="51"/>
          <p:cNvGrpSpPr/>
          <p:nvPr/>
        </p:nvGrpSpPr>
        <p:grpSpPr>
          <a:xfrm rot="0">
            <a:off x="13020563" y="2226056"/>
            <a:ext cx="2749193" cy="2310053"/>
            <a:chOff x="0" y="0"/>
            <a:chExt cx="3665590" cy="3080070"/>
          </a:xfrm>
        </p:grpSpPr>
        <p:sp>
          <p:nvSpPr>
            <p:cNvPr name="Freeform 52" id="52"/>
            <p:cNvSpPr/>
            <p:nvPr/>
          </p:nvSpPr>
          <p:spPr>
            <a:xfrm flipH="false" flipV="false" rot="0">
              <a:off x="6350" y="6350"/>
              <a:ext cx="3652901" cy="3067304"/>
            </a:xfrm>
            <a:custGeom>
              <a:avLst/>
              <a:gdLst/>
              <a:ahLst/>
              <a:cxnLst/>
              <a:rect r="r" b="b" t="t" l="l"/>
              <a:pathLst>
                <a:path h="3067304" w="3652901">
                  <a:moveTo>
                    <a:pt x="0" y="1533652"/>
                  </a:moveTo>
                  <a:lnTo>
                    <a:pt x="767334" y="0"/>
                  </a:lnTo>
                  <a:lnTo>
                    <a:pt x="2885567" y="0"/>
                  </a:lnTo>
                  <a:lnTo>
                    <a:pt x="3652901" y="1533652"/>
                  </a:lnTo>
                  <a:lnTo>
                    <a:pt x="2885567" y="3067304"/>
                  </a:lnTo>
                  <a:lnTo>
                    <a:pt x="767334" y="3067304"/>
                  </a:lnTo>
                  <a:close/>
                </a:path>
              </a:pathLst>
            </a:custGeom>
            <a:blipFill>
              <a:blip r:embed="rId8"/>
              <a:stretch>
                <a:fillRect l="-7907" t="-207" r="-7906" b="-209"/>
              </a:stretch>
            </a:blipFill>
          </p:spPr>
        </p:sp>
        <p:sp>
          <p:nvSpPr>
            <p:cNvPr name="Freeform 53" id="53"/>
            <p:cNvSpPr/>
            <p:nvPr/>
          </p:nvSpPr>
          <p:spPr>
            <a:xfrm flipH="false" flipV="false" rot="0">
              <a:off x="-254" y="0"/>
              <a:ext cx="3666109" cy="3080131"/>
            </a:xfrm>
            <a:custGeom>
              <a:avLst/>
              <a:gdLst/>
              <a:ahLst/>
              <a:cxnLst/>
              <a:rect r="r" b="b" t="t" l="l"/>
              <a:pathLst>
                <a:path h="3080131" w="3666109">
                  <a:moveTo>
                    <a:pt x="889" y="1537208"/>
                  </a:moveTo>
                  <a:lnTo>
                    <a:pt x="768223" y="3556"/>
                  </a:lnTo>
                  <a:cubicBezTo>
                    <a:pt x="769239" y="1397"/>
                    <a:pt x="771525" y="0"/>
                    <a:pt x="773938" y="0"/>
                  </a:cubicBezTo>
                  <a:lnTo>
                    <a:pt x="2892171" y="0"/>
                  </a:lnTo>
                  <a:cubicBezTo>
                    <a:pt x="2894584" y="0"/>
                    <a:pt x="2896743" y="1397"/>
                    <a:pt x="2897886" y="3556"/>
                  </a:cubicBezTo>
                  <a:lnTo>
                    <a:pt x="3665220" y="1537208"/>
                  </a:lnTo>
                  <a:cubicBezTo>
                    <a:pt x="3666109" y="1538986"/>
                    <a:pt x="3666109" y="1541145"/>
                    <a:pt x="3665220" y="1542923"/>
                  </a:cubicBezTo>
                  <a:lnTo>
                    <a:pt x="2897886" y="3076575"/>
                  </a:lnTo>
                  <a:cubicBezTo>
                    <a:pt x="2896870" y="3078734"/>
                    <a:pt x="2894584" y="3080131"/>
                    <a:pt x="2892171" y="3080131"/>
                  </a:cubicBezTo>
                  <a:lnTo>
                    <a:pt x="773938" y="3080131"/>
                  </a:lnTo>
                  <a:cubicBezTo>
                    <a:pt x="771525" y="3080131"/>
                    <a:pt x="769366" y="3078734"/>
                    <a:pt x="768223" y="3076575"/>
                  </a:cubicBezTo>
                  <a:lnTo>
                    <a:pt x="889" y="1542923"/>
                  </a:lnTo>
                  <a:cubicBezTo>
                    <a:pt x="0" y="1541145"/>
                    <a:pt x="0" y="1538986"/>
                    <a:pt x="889" y="1537208"/>
                  </a:cubicBezTo>
                  <a:moveTo>
                    <a:pt x="12192" y="1542923"/>
                  </a:moveTo>
                  <a:lnTo>
                    <a:pt x="6477" y="1540129"/>
                  </a:lnTo>
                  <a:lnTo>
                    <a:pt x="12192" y="1537335"/>
                  </a:lnTo>
                  <a:lnTo>
                    <a:pt x="779653" y="3070860"/>
                  </a:lnTo>
                  <a:lnTo>
                    <a:pt x="773938" y="3073654"/>
                  </a:lnTo>
                  <a:lnTo>
                    <a:pt x="773938" y="3067304"/>
                  </a:lnTo>
                  <a:lnTo>
                    <a:pt x="2892171" y="3067304"/>
                  </a:lnTo>
                  <a:lnTo>
                    <a:pt x="2892171" y="3073654"/>
                  </a:lnTo>
                  <a:lnTo>
                    <a:pt x="2886456" y="3070860"/>
                  </a:lnTo>
                  <a:lnTo>
                    <a:pt x="3653790" y="1537208"/>
                  </a:lnTo>
                  <a:lnTo>
                    <a:pt x="3659505" y="1540002"/>
                  </a:lnTo>
                  <a:lnTo>
                    <a:pt x="3653790" y="1542796"/>
                  </a:lnTo>
                  <a:lnTo>
                    <a:pt x="2886456" y="9144"/>
                  </a:lnTo>
                  <a:lnTo>
                    <a:pt x="2892171" y="6350"/>
                  </a:lnTo>
                  <a:lnTo>
                    <a:pt x="2892171" y="12700"/>
                  </a:lnTo>
                  <a:lnTo>
                    <a:pt x="773938" y="12700"/>
                  </a:lnTo>
                  <a:lnTo>
                    <a:pt x="773938" y="6350"/>
                  </a:lnTo>
                  <a:lnTo>
                    <a:pt x="779653" y="9144"/>
                  </a:lnTo>
                  <a:lnTo>
                    <a:pt x="12319" y="1542923"/>
                  </a:lnTo>
                  <a:close/>
                </a:path>
              </a:pathLst>
            </a:custGeom>
            <a:solidFill>
              <a:srgbClr val="000000"/>
            </a:solidFill>
          </p:spPr>
        </p:sp>
      </p:grpSp>
      <p:grpSp>
        <p:nvGrpSpPr>
          <p:cNvPr name="Group 54" id="54"/>
          <p:cNvGrpSpPr/>
          <p:nvPr/>
        </p:nvGrpSpPr>
        <p:grpSpPr>
          <a:xfrm rot="0">
            <a:off x="13219713" y="3249898"/>
            <a:ext cx="292527" cy="252122"/>
            <a:chOff x="0" y="0"/>
            <a:chExt cx="390036" cy="336162"/>
          </a:xfrm>
        </p:grpSpPr>
        <p:sp>
          <p:nvSpPr>
            <p:cNvPr name="Freeform 55" id="55"/>
            <p:cNvSpPr/>
            <p:nvPr/>
          </p:nvSpPr>
          <p:spPr>
            <a:xfrm flipH="false" flipV="false" rot="0">
              <a:off x="0" y="0"/>
              <a:ext cx="390017" cy="336042"/>
            </a:xfrm>
            <a:custGeom>
              <a:avLst/>
              <a:gdLst/>
              <a:ahLst/>
              <a:cxnLst/>
              <a:rect r="r" b="b" t="t" l="l"/>
              <a:pathLst>
                <a:path h="336042" w="390017">
                  <a:moveTo>
                    <a:pt x="0" y="168021"/>
                  </a:moveTo>
                  <a:lnTo>
                    <a:pt x="84074" y="0"/>
                  </a:lnTo>
                  <a:lnTo>
                    <a:pt x="305943" y="0"/>
                  </a:lnTo>
                  <a:lnTo>
                    <a:pt x="390017" y="168021"/>
                  </a:lnTo>
                  <a:lnTo>
                    <a:pt x="305943" y="336042"/>
                  </a:lnTo>
                  <a:lnTo>
                    <a:pt x="84074" y="336042"/>
                  </a:lnTo>
                  <a:close/>
                </a:path>
              </a:pathLst>
            </a:custGeom>
            <a:solidFill>
              <a:srgbClr val="FFFFFF"/>
            </a:solidFill>
          </p:spPr>
        </p:sp>
      </p:grpSp>
      <p:sp>
        <p:nvSpPr>
          <p:cNvPr name="TextBox 56" id="56"/>
          <p:cNvSpPr txBox="true"/>
          <p:nvPr/>
        </p:nvSpPr>
        <p:spPr>
          <a:xfrm rot="0">
            <a:off x="1412461" y="3086620"/>
            <a:ext cx="6806640" cy="5755919"/>
          </a:xfrm>
          <a:prstGeom prst="rect">
            <a:avLst/>
          </a:prstGeom>
        </p:spPr>
        <p:txBody>
          <a:bodyPr anchor="t" rtlCol="false" tIns="0" lIns="0" bIns="0" rIns="0">
            <a:spAutoFit/>
          </a:bodyPr>
          <a:lstStyle/>
          <a:p>
            <a:pPr algn="just">
              <a:lnSpc>
                <a:spcPts val="3241"/>
              </a:lnSpc>
              <a:spcBef>
                <a:spcPct val="0"/>
              </a:spcBef>
            </a:pPr>
            <a:r>
              <a:rPr lang="en-US" sz="3001">
                <a:solidFill>
                  <a:srgbClr val="FFFFFF"/>
                </a:solidFill>
                <a:latin typeface="Calibri (MS)"/>
                <a:ea typeface="Calibri (MS)"/>
                <a:cs typeface="Calibri (MS)"/>
                <a:sym typeface="Calibri (MS)"/>
              </a:rPr>
              <a:t>The objective of this study is to develop a hybrid deep learning framework that combines U-Net++ and Swin Transformer for improved medical image analysis. U-Net++ will be used to accurately segment tumors from MRI scans, while the Swin Transformer will classify CT scan images. The system will integrate both models to form a hybrid decision mechanism that leverages the strengths of segmentation and classification. The final aim is to evaluate the performance and interpretability of the hybrid model in comparison to individual approaches.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285999" y="576534"/>
            <a:ext cx="13716000" cy="1243478"/>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Proposed Methodology</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sp>
        <p:nvSpPr>
          <p:cNvPr name="Freeform 10" id="10"/>
          <p:cNvSpPr/>
          <p:nvPr/>
        </p:nvSpPr>
        <p:spPr>
          <a:xfrm flipH="false" flipV="false" rot="0">
            <a:off x="7149463" y="1799174"/>
            <a:ext cx="9983751" cy="7459126"/>
          </a:xfrm>
          <a:custGeom>
            <a:avLst/>
            <a:gdLst/>
            <a:ahLst/>
            <a:cxnLst/>
            <a:rect r="r" b="b" t="t" l="l"/>
            <a:pathLst>
              <a:path h="7459126" w="9983751">
                <a:moveTo>
                  <a:pt x="0" y="0"/>
                </a:moveTo>
                <a:lnTo>
                  <a:pt x="9983751" y="0"/>
                </a:lnTo>
                <a:lnTo>
                  <a:pt x="9983751" y="7459126"/>
                </a:lnTo>
                <a:lnTo>
                  <a:pt x="0" y="7459126"/>
                </a:lnTo>
                <a:lnTo>
                  <a:pt x="0" y="0"/>
                </a:lnTo>
                <a:close/>
              </a:path>
            </a:pathLst>
          </a:custGeom>
          <a:blipFill>
            <a:blip r:embed="rId4"/>
            <a:stretch>
              <a:fillRect l="0" t="0" r="0" b="0"/>
            </a:stretch>
          </a:blipFill>
        </p:spPr>
      </p:sp>
      <p:sp>
        <p:nvSpPr>
          <p:cNvPr name="Freeform 11" id="11"/>
          <p:cNvSpPr/>
          <p:nvPr/>
        </p:nvSpPr>
        <p:spPr>
          <a:xfrm flipH="false" flipV="false" rot="0">
            <a:off x="12422509" y="7415375"/>
            <a:ext cx="1060767" cy="550777"/>
          </a:xfrm>
          <a:custGeom>
            <a:avLst/>
            <a:gdLst/>
            <a:ahLst/>
            <a:cxnLst/>
            <a:rect r="r" b="b" t="t" l="l"/>
            <a:pathLst>
              <a:path h="550777" w="1060767">
                <a:moveTo>
                  <a:pt x="0" y="0"/>
                </a:moveTo>
                <a:lnTo>
                  <a:pt x="1060767" y="0"/>
                </a:lnTo>
                <a:lnTo>
                  <a:pt x="1060767" y="550777"/>
                </a:lnTo>
                <a:lnTo>
                  <a:pt x="0" y="550777"/>
                </a:lnTo>
                <a:lnTo>
                  <a:pt x="0" y="0"/>
                </a:lnTo>
                <a:close/>
              </a:path>
            </a:pathLst>
          </a:custGeom>
          <a:blipFill>
            <a:blip r:embed="rId5"/>
            <a:stretch>
              <a:fillRect l="-1" t="0" r="-44576" b="5686"/>
            </a:stretch>
          </a:blipFill>
        </p:spPr>
      </p:sp>
      <p:sp>
        <p:nvSpPr>
          <p:cNvPr name="Freeform 12" id="12"/>
          <p:cNvSpPr/>
          <p:nvPr/>
        </p:nvSpPr>
        <p:spPr>
          <a:xfrm flipH="false" flipV="false" rot="0">
            <a:off x="10697129" y="6542393"/>
            <a:ext cx="1218397" cy="412683"/>
          </a:xfrm>
          <a:custGeom>
            <a:avLst/>
            <a:gdLst/>
            <a:ahLst/>
            <a:cxnLst/>
            <a:rect r="r" b="b" t="t" l="l"/>
            <a:pathLst>
              <a:path h="412683" w="1218397">
                <a:moveTo>
                  <a:pt x="0" y="0"/>
                </a:moveTo>
                <a:lnTo>
                  <a:pt x="1218397" y="0"/>
                </a:lnTo>
                <a:lnTo>
                  <a:pt x="1218397" y="412683"/>
                </a:lnTo>
                <a:lnTo>
                  <a:pt x="0" y="412683"/>
                </a:lnTo>
                <a:lnTo>
                  <a:pt x="0" y="0"/>
                </a:lnTo>
                <a:close/>
              </a:path>
            </a:pathLst>
          </a:custGeom>
          <a:blipFill>
            <a:blip r:embed="rId5"/>
            <a:stretch>
              <a:fillRect l="0" t="0" r="0" b="0"/>
            </a:stretch>
          </a:blipFill>
        </p:spPr>
      </p:sp>
      <p:sp>
        <p:nvSpPr>
          <p:cNvPr name="Freeform 13" id="13"/>
          <p:cNvSpPr/>
          <p:nvPr/>
        </p:nvSpPr>
        <p:spPr>
          <a:xfrm flipH="false" flipV="false" rot="0">
            <a:off x="12703675" y="5593268"/>
            <a:ext cx="514787" cy="515895"/>
          </a:xfrm>
          <a:custGeom>
            <a:avLst/>
            <a:gdLst/>
            <a:ahLst/>
            <a:cxnLst/>
            <a:rect r="r" b="b" t="t" l="l"/>
            <a:pathLst>
              <a:path h="515895" w="514787">
                <a:moveTo>
                  <a:pt x="0" y="0"/>
                </a:moveTo>
                <a:lnTo>
                  <a:pt x="514786" y="0"/>
                </a:lnTo>
                <a:lnTo>
                  <a:pt x="514786" y="515895"/>
                </a:lnTo>
                <a:lnTo>
                  <a:pt x="0" y="515895"/>
                </a:lnTo>
                <a:lnTo>
                  <a:pt x="0" y="0"/>
                </a:lnTo>
                <a:close/>
              </a:path>
            </a:pathLst>
          </a:custGeom>
          <a:blipFill>
            <a:blip r:embed="rId6"/>
            <a:stretch>
              <a:fillRect l="0" t="0" r="0" b="0"/>
            </a:stretch>
          </a:blipFill>
        </p:spPr>
      </p:sp>
      <p:sp>
        <p:nvSpPr>
          <p:cNvPr name="Freeform 14" id="14"/>
          <p:cNvSpPr/>
          <p:nvPr/>
        </p:nvSpPr>
        <p:spPr>
          <a:xfrm flipH="false" flipV="false" rot="0">
            <a:off x="11144474" y="4633762"/>
            <a:ext cx="459080" cy="489560"/>
          </a:xfrm>
          <a:custGeom>
            <a:avLst/>
            <a:gdLst/>
            <a:ahLst/>
            <a:cxnLst/>
            <a:rect r="r" b="b" t="t" l="l"/>
            <a:pathLst>
              <a:path h="489560" w="459080">
                <a:moveTo>
                  <a:pt x="0" y="0"/>
                </a:moveTo>
                <a:lnTo>
                  <a:pt x="459081" y="0"/>
                </a:lnTo>
                <a:lnTo>
                  <a:pt x="459081" y="489559"/>
                </a:lnTo>
                <a:lnTo>
                  <a:pt x="0" y="489559"/>
                </a:lnTo>
                <a:lnTo>
                  <a:pt x="0" y="0"/>
                </a:lnTo>
                <a:close/>
              </a:path>
            </a:pathLst>
          </a:custGeom>
          <a:blipFill>
            <a:blip r:embed="rId7"/>
            <a:stretch>
              <a:fillRect l="0" t="0" r="0" b="0"/>
            </a:stretch>
          </a:blipFill>
        </p:spPr>
      </p:sp>
      <p:sp>
        <p:nvSpPr>
          <p:cNvPr name="Freeform 15" id="15"/>
          <p:cNvSpPr/>
          <p:nvPr/>
        </p:nvSpPr>
        <p:spPr>
          <a:xfrm flipH="false" flipV="false" rot="0">
            <a:off x="12711095" y="3587338"/>
            <a:ext cx="514787" cy="577125"/>
          </a:xfrm>
          <a:custGeom>
            <a:avLst/>
            <a:gdLst/>
            <a:ahLst/>
            <a:cxnLst/>
            <a:rect r="r" b="b" t="t" l="l"/>
            <a:pathLst>
              <a:path h="577125" w="514787">
                <a:moveTo>
                  <a:pt x="0" y="0"/>
                </a:moveTo>
                <a:lnTo>
                  <a:pt x="514787" y="0"/>
                </a:lnTo>
                <a:lnTo>
                  <a:pt x="514787" y="577125"/>
                </a:lnTo>
                <a:lnTo>
                  <a:pt x="0" y="577125"/>
                </a:lnTo>
                <a:lnTo>
                  <a:pt x="0" y="0"/>
                </a:lnTo>
                <a:close/>
              </a:path>
            </a:pathLst>
          </a:custGeom>
          <a:blipFill>
            <a:blip r:embed="rId8"/>
            <a:stretch>
              <a:fillRect l="0" t="0" r="0" b="0"/>
            </a:stretch>
          </a:blipFill>
        </p:spPr>
      </p:sp>
      <p:pic>
        <p:nvPicPr>
          <p:cNvPr name="Picture 16" id="16">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12605" t="0" r="12391" b="0"/>
          <a:stretch>
            <a:fillRect/>
          </a:stretch>
        </p:blipFill>
        <p:spPr>
          <a:xfrm flipH="false" flipV="false" rot="0">
            <a:off x="1796153" y="2959138"/>
            <a:ext cx="4848485" cy="5139199"/>
          </a:xfrm>
          <a:prstGeom prst="rect">
            <a:avLst/>
          </a:prstGeom>
        </p:spPr>
      </p:pic>
    </p:spTree>
  </p:cSld>
  <p:clrMapOvr>
    <a:masterClrMapping/>
  </p:clrMapOvr>
  <p:timing>
    <p:tnLst>
      <p:par>
        <p:cTn dur="indefinite" restart="never" nodeType="tmRoot">
          <p:childTnLst>
            <p:video>
              <p:cMediaNode vol="0">
                <p:cTn fill="hold" display="false">
                  <p:stCondLst>
                    <p:cond delay="indefinite"/>
                  </p:stCondLst>
                </p:cTn>
                <p:tgtEl>
                  <p:spTgt spid="16"/>
                </p:tgtEl>
              </p:cMediaNode>
            </p:video>
          </p:childTnLst>
        </p:cTn>
      </p:par>
    </p:tnLst>
  </p:timing>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524119" y="691299"/>
            <a:ext cx="7451515" cy="1243478"/>
            <a:chOff x="0" y="0"/>
            <a:chExt cx="9935353" cy="1657970"/>
          </a:xfrm>
        </p:grpSpPr>
        <p:sp>
          <p:nvSpPr>
            <p:cNvPr name="Freeform 3" id="3"/>
            <p:cNvSpPr/>
            <p:nvPr/>
          </p:nvSpPr>
          <p:spPr>
            <a:xfrm flipH="false" flipV="false" rot="0">
              <a:off x="0" y="0"/>
              <a:ext cx="9935353" cy="1657970"/>
            </a:xfrm>
            <a:custGeom>
              <a:avLst/>
              <a:gdLst/>
              <a:ahLst/>
              <a:cxnLst/>
              <a:rect r="r" b="b" t="t" l="l"/>
              <a:pathLst>
                <a:path h="1657970" w="9935353">
                  <a:moveTo>
                    <a:pt x="0" y="0"/>
                  </a:moveTo>
                  <a:lnTo>
                    <a:pt x="9935353" y="0"/>
                  </a:lnTo>
                  <a:lnTo>
                    <a:pt x="9935353" y="1657970"/>
                  </a:lnTo>
                  <a:lnTo>
                    <a:pt x="0" y="1657970"/>
                  </a:lnTo>
                  <a:close/>
                </a:path>
              </a:pathLst>
            </a:custGeom>
            <a:solidFill>
              <a:srgbClr val="000000">
                <a:alpha val="0"/>
              </a:srgbClr>
            </a:solidFill>
          </p:spPr>
        </p:sp>
        <p:sp>
          <p:nvSpPr>
            <p:cNvPr name="TextBox 4" id="4"/>
            <p:cNvSpPr txBox="true"/>
            <p:nvPr/>
          </p:nvSpPr>
          <p:spPr>
            <a:xfrm>
              <a:off x="0" y="-47625"/>
              <a:ext cx="9935353"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Dataset Description</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942680" y="9360816"/>
            <a:ext cx="16402640" cy="784830"/>
            <a:chOff x="0" y="0"/>
            <a:chExt cx="21870186" cy="1046440"/>
          </a:xfrm>
        </p:grpSpPr>
        <p:sp>
          <p:nvSpPr>
            <p:cNvPr name="Freeform 8" id="8"/>
            <p:cNvSpPr/>
            <p:nvPr/>
          </p:nvSpPr>
          <p:spPr>
            <a:xfrm flipH="false" flipV="false" rot="0">
              <a:off x="0" y="0"/>
              <a:ext cx="21870163" cy="1046480"/>
            </a:xfrm>
            <a:custGeom>
              <a:avLst/>
              <a:gdLst/>
              <a:ahLst/>
              <a:cxnLst/>
              <a:rect r="r" b="b" t="t" l="l"/>
              <a:pathLst>
                <a:path h="1046480" w="21870163">
                  <a:moveTo>
                    <a:pt x="0" y="0"/>
                  </a:moveTo>
                  <a:lnTo>
                    <a:pt x="21870163" y="0"/>
                  </a:lnTo>
                  <a:lnTo>
                    <a:pt x="21870163" y="1046480"/>
                  </a:lnTo>
                  <a:lnTo>
                    <a:pt x="0" y="1046480"/>
                  </a:lnTo>
                  <a:close/>
                </a:path>
              </a:pathLst>
            </a:custGeom>
            <a:solidFill>
              <a:srgbClr val="ED7D31"/>
            </a:solidFill>
          </p:spPr>
        </p:sp>
        <p:sp>
          <p:nvSpPr>
            <p:cNvPr name="TextBox 9" id="9"/>
            <p:cNvSpPr txBox="true"/>
            <p:nvPr/>
          </p:nvSpPr>
          <p:spPr>
            <a:xfrm>
              <a:off x="0" y="-85725"/>
              <a:ext cx="21870186" cy="1132165"/>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grpSp>
        <p:nvGrpSpPr>
          <p:cNvPr name="Group 10" id="10"/>
          <p:cNvGrpSpPr/>
          <p:nvPr/>
        </p:nvGrpSpPr>
        <p:grpSpPr>
          <a:xfrm rot="0">
            <a:off x="2735069" y="2688615"/>
            <a:ext cx="3539347" cy="5510763"/>
            <a:chOff x="0" y="0"/>
            <a:chExt cx="4114244" cy="6405878"/>
          </a:xfrm>
        </p:grpSpPr>
        <p:sp>
          <p:nvSpPr>
            <p:cNvPr name="Freeform 11" id="11"/>
            <p:cNvSpPr/>
            <p:nvPr/>
          </p:nvSpPr>
          <p:spPr>
            <a:xfrm flipH="false" flipV="false" rot="0">
              <a:off x="12700" y="12700"/>
              <a:ext cx="4088892" cy="6380480"/>
            </a:xfrm>
            <a:custGeom>
              <a:avLst/>
              <a:gdLst/>
              <a:ahLst/>
              <a:cxnLst/>
              <a:rect r="r" b="b" t="t" l="l"/>
              <a:pathLst>
                <a:path h="6380480" w="4088892">
                  <a:moveTo>
                    <a:pt x="0" y="409829"/>
                  </a:moveTo>
                  <a:cubicBezTo>
                    <a:pt x="0" y="183515"/>
                    <a:pt x="183007" y="0"/>
                    <a:pt x="408940" y="0"/>
                  </a:cubicBezTo>
                  <a:lnTo>
                    <a:pt x="3679952" y="0"/>
                  </a:lnTo>
                  <a:cubicBezTo>
                    <a:pt x="3905758" y="0"/>
                    <a:pt x="4088892" y="183515"/>
                    <a:pt x="4088892" y="409829"/>
                  </a:cubicBezTo>
                  <a:lnTo>
                    <a:pt x="4088892" y="5970651"/>
                  </a:lnTo>
                  <a:cubicBezTo>
                    <a:pt x="4088892" y="6196965"/>
                    <a:pt x="3905885" y="6380480"/>
                    <a:pt x="3679952" y="6380480"/>
                  </a:cubicBezTo>
                  <a:lnTo>
                    <a:pt x="408940" y="6380480"/>
                  </a:lnTo>
                  <a:cubicBezTo>
                    <a:pt x="183007" y="6380480"/>
                    <a:pt x="0" y="6196965"/>
                    <a:pt x="0" y="5970651"/>
                  </a:cubicBezTo>
                  <a:close/>
                </a:path>
              </a:pathLst>
            </a:custGeom>
            <a:solidFill>
              <a:srgbClr val="4472C4"/>
            </a:solidFill>
          </p:spPr>
        </p:sp>
        <p:sp>
          <p:nvSpPr>
            <p:cNvPr name="Freeform 12" id="12"/>
            <p:cNvSpPr/>
            <p:nvPr/>
          </p:nvSpPr>
          <p:spPr>
            <a:xfrm flipH="false" flipV="false" rot="0">
              <a:off x="0" y="0"/>
              <a:ext cx="4114292" cy="6405880"/>
            </a:xfrm>
            <a:custGeom>
              <a:avLst/>
              <a:gdLst/>
              <a:ahLst/>
              <a:cxnLst/>
              <a:rect r="r" b="b" t="t" l="l"/>
              <a:pathLst>
                <a:path h="6405880" w="4114292">
                  <a:moveTo>
                    <a:pt x="0" y="422529"/>
                  </a:moveTo>
                  <a:cubicBezTo>
                    <a:pt x="0" y="189230"/>
                    <a:pt x="188722" y="0"/>
                    <a:pt x="421640" y="0"/>
                  </a:cubicBezTo>
                  <a:lnTo>
                    <a:pt x="3692652" y="0"/>
                  </a:lnTo>
                  <a:lnTo>
                    <a:pt x="3692652" y="12700"/>
                  </a:lnTo>
                  <a:lnTo>
                    <a:pt x="3692652" y="0"/>
                  </a:lnTo>
                  <a:cubicBezTo>
                    <a:pt x="3925570" y="0"/>
                    <a:pt x="4114292" y="189230"/>
                    <a:pt x="4114292" y="422529"/>
                  </a:cubicBezTo>
                  <a:lnTo>
                    <a:pt x="4101592" y="422529"/>
                  </a:lnTo>
                  <a:lnTo>
                    <a:pt x="4114292" y="422529"/>
                  </a:lnTo>
                  <a:lnTo>
                    <a:pt x="4114292" y="5983351"/>
                  </a:lnTo>
                  <a:lnTo>
                    <a:pt x="4101592" y="5983351"/>
                  </a:lnTo>
                  <a:lnTo>
                    <a:pt x="4114292" y="5983351"/>
                  </a:lnTo>
                  <a:cubicBezTo>
                    <a:pt x="4114292" y="6216650"/>
                    <a:pt x="3925570" y="6405880"/>
                    <a:pt x="3692652" y="6405880"/>
                  </a:cubicBezTo>
                  <a:lnTo>
                    <a:pt x="3692652" y="6393180"/>
                  </a:lnTo>
                  <a:lnTo>
                    <a:pt x="3692652" y="6405880"/>
                  </a:lnTo>
                  <a:lnTo>
                    <a:pt x="421640" y="6405880"/>
                  </a:lnTo>
                  <a:lnTo>
                    <a:pt x="421640" y="6393180"/>
                  </a:lnTo>
                  <a:lnTo>
                    <a:pt x="421640" y="6405880"/>
                  </a:lnTo>
                  <a:cubicBezTo>
                    <a:pt x="188722" y="6405880"/>
                    <a:pt x="0" y="6216650"/>
                    <a:pt x="0" y="5983351"/>
                  </a:cubicBezTo>
                  <a:lnTo>
                    <a:pt x="0" y="422529"/>
                  </a:lnTo>
                  <a:lnTo>
                    <a:pt x="12700" y="422529"/>
                  </a:lnTo>
                  <a:lnTo>
                    <a:pt x="0" y="422529"/>
                  </a:lnTo>
                  <a:moveTo>
                    <a:pt x="25400" y="422529"/>
                  </a:moveTo>
                  <a:lnTo>
                    <a:pt x="25400" y="5983351"/>
                  </a:lnTo>
                  <a:lnTo>
                    <a:pt x="12700" y="5983351"/>
                  </a:lnTo>
                  <a:lnTo>
                    <a:pt x="25400" y="5983351"/>
                  </a:lnTo>
                  <a:cubicBezTo>
                    <a:pt x="25400" y="6202680"/>
                    <a:pt x="202819" y="6380480"/>
                    <a:pt x="421640" y="6380480"/>
                  </a:cubicBezTo>
                  <a:lnTo>
                    <a:pt x="3692652" y="6380480"/>
                  </a:lnTo>
                  <a:cubicBezTo>
                    <a:pt x="3911473" y="6380480"/>
                    <a:pt x="4088892" y="6202680"/>
                    <a:pt x="4088892" y="5983351"/>
                  </a:cubicBezTo>
                  <a:lnTo>
                    <a:pt x="4088892" y="422529"/>
                  </a:lnTo>
                  <a:cubicBezTo>
                    <a:pt x="4088892" y="203200"/>
                    <a:pt x="3911473" y="25400"/>
                    <a:pt x="3692652" y="25400"/>
                  </a:cubicBezTo>
                  <a:lnTo>
                    <a:pt x="421640" y="25400"/>
                  </a:lnTo>
                  <a:lnTo>
                    <a:pt x="421640" y="12700"/>
                  </a:lnTo>
                  <a:lnTo>
                    <a:pt x="421640" y="25400"/>
                  </a:lnTo>
                  <a:cubicBezTo>
                    <a:pt x="202819" y="25400"/>
                    <a:pt x="25400" y="203200"/>
                    <a:pt x="25400" y="422529"/>
                  </a:cubicBezTo>
                  <a:close/>
                </a:path>
              </a:pathLst>
            </a:custGeom>
            <a:solidFill>
              <a:srgbClr val="FFFFFF"/>
            </a:solidFill>
          </p:spPr>
        </p:sp>
      </p:grpSp>
      <p:grpSp>
        <p:nvGrpSpPr>
          <p:cNvPr name="Group 13" id="13"/>
          <p:cNvGrpSpPr/>
          <p:nvPr/>
        </p:nvGrpSpPr>
        <p:grpSpPr>
          <a:xfrm rot="0">
            <a:off x="2965295" y="4884179"/>
            <a:ext cx="3127633" cy="2103712"/>
            <a:chOff x="0" y="0"/>
            <a:chExt cx="3832158" cy="2577590"/>
          </a:xfrm>
        </p:grpSpPr>
        <p:sp>
          <p:nvSpPr>
            <p:cNvPr name="Freeform 14" id="14"/>
            <p:cNvSpPr/>
            <p:nvPr/>
          </p:nvSpPr>
          <p:spPr>
            <a:xfrm flipH="false" flipV="false" rot="0">
              <a:off x="0" y="0"/>
              <a:ext cx="3832158" cy="2577590"/>
            </a:xfrm>
            <a:custGeom>
              <a:avLst/>
              <a:gdLst/>
              <a:ahLst/>
              <a:cxnLst/>
              <a:rect r="r" b="b" t="t" l="l"/>
              <a:pathLst>
                <a:path h="2577590" w="3832158">
                  <a:moveTo>
                    <a:pt x="0" y="0"/>
                  </a:moveTo>
                  <a:lnTo>
                    <a:pt x="3832158" y="0"/>
                  </a:lnTo>
                  <a:lnTo>
                    <a:pt x="3832158" y="2577590"/>
                  </a:lnTo>
                  <a:lnTo>
                    <a:pt x="0" y="2577590"/>
                  </a:lnTo>
                  <a:close/>
                </a:path>
              </a:pathLst>
            </a:custGeom>
            <a:solidFill>
              <a:srgbClr val="000000">
                <a:alpha val="0"/>
              </a:srgbClr>
            </a:solidFill>
          </p:spPr>
        </p:sp>
        <p:sp>
          <p:nvSpPr>
            <p:cNvPr name="TextBox 15" id="15"/>
            <p:cNvSpPr txBox="true"/>
            <p:nvPr/>
          </p:nvSpPr>
          <p:spPr>
            <a:xfrm>
              <a:off x="0" y="-28575"/>
              <a:ext cx="3832158" cy="2606165"/>
            </a:xfrm>
            <a:prstGeom prst="rect">
              <a:avLst/>
            </a:prstGeom>
          </p:spPr>
          <p:txBody>
            <a:bodyPr anchor="ctr" rtlCol="false" tIns="0" lIns="0" bIns="0" rIns="0"/>
            <a:lstStyle/>
            <a:p>
              <a:pPr algn="ctr">
                <a:lnSpc>
                  <a:spcPts val="2916"/>
                </a:lnSpc>
              </a:pPr>
              <a:r>
                <a:rPr lang="en-US" sz="2700">
                  <a:solidFill>
                    <a:srgbClr val="FFFFFF"/>
                  </a:solidFill>
                  <a:latin typeface="Calibri (MS)"/>
                  <a:ea typeface="Calibri (MS)"/>
                  <a:cs typeface="Calibri (MS)"/>
                  <a:sym typeface="Calibri (MS)"/>
                </a:rPr>
                <a:t>MRI Dataset: BraTS 2020 (Segmentation + Mask).</a:t>
              </a:r>
            </a:p>
          </p:txBody>
        </p:sp>
      </p:grpSp>
      <p:grpSp>
        <p:nvGrpSpPr>
          <p:cNvPr name="Group 16" id="16"/>
          <p:cNvGrpSpPr/>
          <p:nvPr/>
        </p:nvGrpSpPr>
        <p:grpSpPr>
          <a:xfrm rot="0">
            <a:off x="3579913" y="3017950"/>
            <a:ext cx="1849658" cy="1849658"/>
            <a:chOff x="0" y="0"/>
            <a:chExt cx="2150098" cy="2150098"/>
          </a:xfrm>
        </p:grpSpPr>
        <p:sp>
          <p:nvSpPr>
            <p:cNvPr name="Freeform 17" id="17"/>
            <p:cNvSpPr/>
            <p:nvPr/>
          </p:nvSpPr>
          <p:spPr>
            <a:xfrm flipH="false" flipV="false" rot="0">
              <a:off x="12700" y="12700"/>
              <a:ext cx="2124710" cy="2124710"/>
            </a:xfrm>
            <a:custGeom>
              <a:avLst/>
              <a:gdLst/>
              <a:ahLst/>
              <a:cxnLst/>
              <a:rect r="r" b="b" t="t" l="l"/>
              <a:pathLst>
                <a:path h="2124710" w="2124710">
                  <a:moveTo>
                    <a:pt x="0" y="1062355"/>
                  </a:moveTo>
                  <a:cubicBezTo>
                    <a:pt x="0" y="475615"/>
                    <a:pt x="475615" y="0"/>
                    <a:pt x="1062355" y="0"/>
                  </a:cubicBezTo>
                  <a:cubicBezTo>
                    <a:pt x="1649095" y="0"/>
                    <a:pt x="2124710" y="475615"/>
                    <a:pt x="2124710" y="1062355"/>
                  </a:cubicBezTo>
                  <a:cubicBezTo>
                    <a:pt x="2124710" y="1649095"/>
                    <a:pt x="1649095" y="2124710"/>
                    <a:pt x="1062355" y="2124710"/>
                  </a:cubicBezTo>
                  <a:cubicBezTo>
                    <a:pt x="475615" y="2124710"/>
                    <a:pt x="0" y="1649095"/>
                    <a:pt x="0" y="1062355"/>
                  </a:cubicBezTo>
                  <a:close/>
                </a:path>
              </a:pathLst>
            </a:custGeom>
            <a:blipFill>
              <a:blip r:embed="rId4"/>
              <a:stretch>
                <a:fillRect l="-25896" t="-597" r="-25895" b="-597"/>
              </a:stretch>
            </a:blipFill>
          </p:spPr>
        </p:sp>
        <p:sp>
          <p:nvSpPr>
            <p:cNvPr name="Freeform 18" id="18"/>
            <p:cNvSpPr/>
            <p:nvPr/>
          </p:nvSpPr>
          <p:spPr>
            <a:xfrm flipH="false" flipV="false" rot="0">
              <a:off x="0" y="0"/>
              <a:ext cx="2150110" cy="2150110"/>
            </a:xfrm>
            <a:custGeom>
              <a:avLst/>
              <a:gdLst/>
              <a:ahLst/>
              <a:cxnLst/>
              <a:rect r="r" b="b" t="t" l="l"/>
              <a:pathLst>
                <a:path h="2150110" w="2150110">
                  <a:moveTo>
                    <a:pt x="0" y="1075055"/>
                  </a:moveTo>
                  <a:cubicBezTo>
                    <a:pt x="0" y="481330"/>
                    <a:pt x="481330" y="0"/>
                    <a:pt x="1075055" y="0"/>
                  </a:cubicBezTo>
                  <a:lnTo>
                    <a:pt x="1075055" y="12700"/>
                  </a:lnTo>
                  <a:lnTo>
                    <a:pt x="1075055" y="0"/>
                  </a:lnTo>
                  <a:cubicBezTo>
                    <a:pt x="1668780" y="0"/>
                    <a:pt x="2150110" y="481330"/>
                    <a:pt x="2150110" y="1075055"/>
                  </a:cubicBezTo>
                  <a:lnTo>
                    <a:pt x="2137410" y="1075055"/>
                  </a:lnTo>
                  <a:lnTo>
                    <a:pt x="2150110" y="1075055"/>
                  </a:lnTo>
                  <a:cubicBezTo>
                    <a:pt x="2150110" y="1668780"/>
                    <a:pt x="1668780" y="2150110"/>
                    <a:pt x="1075055" y="2150110"/>
                  </a:cubicBezTo>
                  <a:lnTo>
                    <a:pt x="1075055" y="2137410"/>
                  </a:lnTo>
                  <a:lnTo>
                    <a:pt x="1075055" y="2150110"/>
                  </a:lnTo>
                  <a:cubicBezTo>
                    <a:pt x="481330" y="2150110"/>
                    <a:pt x="0" y="1668780"/>
                    <a:pt x="0" y="1075055"/>
                  </a:cubicBezTo>
                  <a:lnTo>
                    <a:pt x="12700" y="1075055"/>
                  </a:lnTo>
                  <a:lnTo>
                    <a:pt x="25400" y="1075055"/>
                  </a:lnTo>
                  <a:lnTo>
                    <a:pt x="12700" y="1075055"/>
                  </a:lnTo>
                  <a:lnTo>
                    <a:pt x="0" y="1075055"/>
                  </a:lnTo>
                  <a:moveTo>
                    <a:pt x="25400" y="1075055"/>
                  </a:moveTo>
                  <a:cubicBezTo>
                    <a:pt x="25400" y="1082040"/>
                    <a:pt x="19685" y="1087755"/>
                    <a:pt x="12700" y="1087755"/>
                  </a:cubicBezTo>
                  <a:cubicBezTo>
                    <a:pt x="5715" y="1087755"/>
                    <a:pt x="0" y="1082040"/>
                    <a:pt x="0" y="1075055"/>
                  </a:cubicBezTo>
                  <a:cubicBezTo>
                    <a:pt x="0" y="1068070"/>
                    <a:pt x="5715" y="1062355"/>
                    <a:pt x="12700" y="1062355"/>
                  </a:cubicBezTo>
                  <a:cubicBezTo>
                    <a:pt x="19685" y="1062355"/>
                    <a:pt x="25400" y="1068070"/>
                    <a:pt x="25400" y="1075055"/>
                  </a:cubicBezTo>
                  <a:cubicBezTo>
                    <a:pt x="25400" y="1654810"/>
                    <a:pt x="495300" y="2124710"/>
                    <a:pt x="1075055" y="2124710"/>
                  </a:cubicBezTo>
                  <a:cubicBezTo>
                    <a:pt x="1654810" y="2124710"/>
                    <a:pt x="2124710" y="1654810"/>
                    <a:pt x="2124710" y="1075055"/>
                  </a:cubicBezTo>
                  <a:cubicBezTo>
                    <a:pt x="2124710" y="495300"/>
                    <a:pt x="1654810" y="25400"/>
                    <a:pt x="1075055" y="25400"/>
                  </a:cubicBezTo>
                  <a:lnTo>
                    <a:pt x="1075055" y="12700"/>
                  </a:lnTo>
                  <a:lnTo>
                    <a:pt x="1075055" y="25400"/>
                  </a:lnTo>
                  <a:cubicBezTo>
                    <a:pt x="495300" y="25400"/>
                    <a:pt x="25400" y="495300"/>
                    <a:pt x="25400" y="1075055"/>
                  </a:cubicBezTo>
                  <a:close/>
                </a:path>
              </a:pathLst>
            </a:custGeom>
            <a:solidFill>
              <a:srgbClr val="FFFFFF"/>
            </a:solidFill>
          </p:spPr>
        </p:sp>
      </p:grpSp>
      <p:grpSp>
        <p:nvGrpSpPr>
          <p:cNvPr name="Group 19" id="19"/>
          <p:cNvGrpSpPr/>
          <p:nvPr/>
        </p:nvGrpSpPr>
        <p:grpSpPr>
          <a:xfrm rot="0">
            <a:off x="7377880" y="2688615"/>
            <a:ext cx="3539347" cy="5510763"/>
            <a:chOff x="0" y="0"/>
            <a:chExt cx="4114244" cy="6405878"/>
          </a:xfrm>
        </p:grpSpPr>
        <p:sp>
          <p:nvSpPr>
            <p:cNvPr name="Freeform 20" id="20"/>
            <p:cNvSpPr/>
            <p:nvPr/>
          </p:nvSpPr>
          <p:spPr>
            <a:xfrm flipH="false" flipV="false" rot="0">
              <a:off x="12700" y="12700"/>
              <a:ext cx="4088892" cy="6380480"/>
            </a:xfrm>
            <a:custGeom>
              <a:avLst/>
              <a:gdLst/>
              <a:ahLst/>
              <a:cxnLst/>
              <a:rect r="r" b="b" t="t" l="l"/>
              <a:pathLst>
                <a:path h="6380480" w="4088892">
                  <a:moveTo>
                    <a:pt x="0" y="409829"/>
                  </a:moveTo>
                  <a:cubicBezTo>
                    <a:pt x="0" y="183515"/>
                    <a:pt x="183007" y="0"/>
                    <a:pt x="408940" y="0"/>
                  </a:cubicBezTo>
                  <a:lnTo>
                    <a:pt x="3679952" y="0"/>
                  </a:lnTo>
                  <a:cubicBezTo>
                    <a:pt x="3905758" y="0"/>
                    <a:pt x="4088892" y="183515"/>
                    <a:pt x="4088892" y="409829"/>
                  </a:cubicBezTo>
                  <a:lnTo>
                    <a:pt x="4088892" y="5970651"/>
                  </a:lnTo>
                  <a:cubicBezTo>
                    <a:pt x="4088892" y="6196965"/>
                    <a:pt x="3905885" y="6380480"/>
                    <a:pt x="3679952" y="6380480"/>
                  </a:cubicBezTo>
                  <a:lnTo>
                    <a:pt x="408940" y="6380480"/>
                  </a:lnTo>
                  <a:cubicBezTo>
                    <a:pt x="183007" y="6380480"/>
                    <a:pt x="0" y="6196965"/>
                    <a:pt x="0" y="5970651"/>
                  </a:cubicBezTo>
                  <a:close/>
                </a:path>
              </a:pathLst>
            </a:custGeom>
            <a:solidFill>
              <a:srgbClr val="4472C4"/>
            </a:solidFill>
          </p:spPr>
        </p:sp>
        <p:sp>
          <p:nvSpPr>
            <p:cNvPr name="Freeform 21" id="21"/>
            <p:cNvSpPr/>
            <p:nvPr/>
          </p:nvSpPr>
          <p:spPr>
            <a:xfrm flipH="false" flipV="false" rot="0">
              <a:off x="0" y="0"/>
              <a:ext cx="4114292" cy="6405880"/>
            </a:xfrm>
            <a:custGeom>
              <a:avLst/>
              <a:gdLst/>
              <a:ahLst/>
              <a:cxnLst/>
              <a:rect r="r" b="b" t="t" l="l"/>
              <a:pathLst>
                <a:path h="6405880" w="4114292">
                  <a:moveTo>
                    <a:pt x="0" y="422529"/>
                  </a:moveTo>
                  <a:cubicBezTo>
                    <a:pt x="0" y="189230"/>
                    <a:pt x="188722" y="0"/>
                    <a:pt x="421640" y="0"/>
                  </a:cubicBezTo>
                  <a:lnTo>
                    <a:pt x="3692652" y="0"/>
                  </a:lnTo>
                  <a:lnTo>
                    <a:pt x="3692652" y="12700"/>
                  </a:lnTo>
                  <a:lnTo>
                    <a:pt x="3692652" y="0"/>
                  </a:lnTo>
                  <a:cubicBezTo>
                    <a:pt x="3925570" y="0"/>
                    <a:pt x="4114292" y="189230"/>
                    <a:pt x="4114292" y="422529"/>
                  </a:cubicBezTo>
                  <a:lnTo>
                    <a:pt x="4101592" y="422529"/>
                  </a:lnTo>
                  <a:lnTo>
                    <a:pt x="4114292" y="422529"/>
                  </a:lnTo>
                  <a:lnTo>
                    <a:pt x="4114292" y="5983351"/>
                  </a:lnTo>
                  <a:lnTo>
                    <a:pt x="4101592" y="5983351"/>
                  </a:lnTo>
                  <a:lnTo>
                    <a:pt x="4114292" y="5983351"/>
                  </a:lnTo>
                  <a:cubicBezTo>
                    <a:pt x="4114292" y="6216650"/>
                    <a:pt x="3925570" y="6405880"/>
                    <a:pt x="3692652" y="6405880"/>
                  </a:cubicBezTo>
                  <a:lnTo>
                    <a:pt x="3692652" y="6393180"/>
                  </a:lnTo>
                  <a:lnTo>
                    <a:pt x="3692652" y="6405880"/>
                  </a:lnTo>
                  <a:lnTo>
                    <a:pt x="421640" y="6405880"/>
                  </a:lnTo>
                  <a:lnTo>
                    <a:pt x="421640" y="6393180"/>
                  </a:lnTo>
                  <a:lnTo>
                    <a:pt x="421640" y="6405880"/>
                  </a:lnTo>
                  <a:cubicBezTo>
                    <a:pt x="188722" y="6405880"/>
                    <a:pt x="0" y="6216650"/>
                    <a:pt x="0" y="5983351"/>
                  </a:cubicBezTo>
                  <a:lnTo>
                    <a:pt x="0" y="422529"/>
                  </a:lnTo>
                  <a:lnTo>
                    <a:pt x="12700" y="422529"/>
                  </a:lnTo>
                  <a:lnTo>
                    <a:pt x="0" y="422529"/>
                  </a:lnTo>
                  <a:moveTo>
                    <a:pt x="25400" y="422529"/>
                  </a:moveTo>
                  <a:lnTo>
                    <a:pt x="25400" y="5983351"/>
                  </a:lnTo>
                  <a:lnTo>
                    <a:pt x="12700" y="5983351"/>
                  </a:lnTo>
                  <a:lnTo>
                    <a:pt x="25400" y="5983351"/>
                  </a:lnTo>
                  <a:cubicBezTo>
                    <a:pt x="25400" y="6202680"/>
                    <a:pt x="202819" y="6380480"/>
                    <a:pt x="421640" y="6380480"/>
                  </a:cubicBezTo>
                  <a:lnTo>
                    <a:pt x="3692652" y="6380480"/>
                  </a:lnTo>
                  <a:cubicBezTo>
                    <a:pt x="3911473" y="6380480"/>
                    <a:pt x="4088892" y="6202680"/>
                    <a:pt x="4088892" y="5983351"/>
                  </a:cubicBezTo>
                  <a:lnTo>
                    <a:pt x="4088892" y="422529"/>
                  </a:lnTo>
                  <a:cubicBezTo>
                    <a:pt x="4088892" y="203200"/>
                    <a:pt x="3911473" y="25400"/>
                    <a:pt x="3692652" y="25400"/>
                  </a:cubicBezTo>
                  <a:lnTo>
                    <a:pt x="421640" y="25400"/>
                  </a:lnTo>
                  <a:lnTo>
                    <a:pt x="421640" y="12700"/>
                  </a:lnTo>
                  <a:lnTo>
                    <a:pt x="421640" y="25400"/>
                  </a:lnTo>
                  <a:cubicBezTo>
                    <a:pt x="202819" y="25400"/>
                    <a:pt x="25400" y="203200"/>
                    <a:pt x="25400" y="422529"/>
                  </a:cubicBezTo>
                  <a:close/>
                </a:path>
              </a:pathLst>
            </a:custGeom>
            <a:solidFill>
              <a:srgbClr val="FFFFFF"/>
            </a:solidFill>
          </p:spPr>
        </p:sp>
      </p:grpSp>
      <p:grpSp>
        <p:nvGrpSpPr>
          <p:cNvPr name="Group 22" id="22"/>
          <p:cNvGrpSpPr/>
          <p:nvPr/>
        </p:nvGrpSpPr>
        <p:grpSpPr>
          <a:xfrm rot="0">
            <a:off x="7582525" y="4884179"/>
            <a:ext cx="3334702" cy="2217415"/>
            <a:chOff x="0" y="0"/>
            <a:chExt cx="3876359" cy="2577590"/>
          </a:xfrm>
        </p:grpSpPr>
        <p:sp>
          <p:nvSpPr>
            <p:cNvPr name="Freeform 23" id="23"/>
            <p:cNvSpPr/>
            <p:nvPr/>
          </p:nvSpPr>
          <p:spPr>
            <a:xfrm flipH="false" flipV="false" rot="0">
              <a:off x="0" y="0"/>
              <a:ext cx="3876358" cy="2577590"/>
            </a:xfrm>
            <a:custGeom>
              <a:avLst/>
              <a:gdLst/>
              <a:ahLst/>
              <a:cxnLst/>
              <a:rect r="r" b="b" t="t" l="l"/>
              <a:pathLst>
                <a:path h="2577590" w="3876358">
                  <a:moveTo>
                    <a:pt x="0" y="0"/>
                  </a:moveTo>
                  <a:lnTo>
                    <a:pt x="3876358" y="0"/>
                  </a:lnTo>
                  <a:lnTo>
                    <a:pt x="3876358" y="2577590"/>
                  </a:lnTo>
                  <a:lnTo>
                    <a:pt x="0" y="2577590"/>
                  </a:lnTo>
                  <a:close/>
                </a:path>
              </a:pathLst>
            </a:custGeom>
            <a:solidFill>
              <a:srgbClr val="000000">
                <a:alpha val="0"/>
              </a:srgbClr>
            </a:solidFill>
          </p:spPr>
        </p:sp>
        <p:sp>
          <p:nvSpPr>
            <p:cNvPr name="TextBox 24" id="24"/>
            <p:cNvSpPr txBox="true"/>
            <p:nvPr/>
          </p:nvSpPr>
          <p:spPr>
            <a:xfrm>
              <a:off x="0" y="-28575"/>
              <a:ext cx="3876359" cy="2606165"/>
            </a:xfrm>
            <a:prstGeom prst="rect">
              <a:avLst/>
            </a:prstGeom>
          </p:spPr>
          <p:txBody>
            <a:bodyPr anchor="ctr" rtlCol="false" tIns="0" lIns="0" bIns="0" rIns="0"/>
            <a:lstStyle/>
            <a:p>
              <a:pPr algn="ctr">
                <a:lnSpc>
                  <a:spcPts val="2916"/>
                </a:lnSpc>
              </a:pPr>
              <a:r>
                <a:rPr lang="en-US" sz="2700">
                  <a:solidFill>
                    <a:srgbClr val="FFFFFF"/>
                  </a:solidFill>
                  <a:latin typeface="Calibri (MS)"/>
                  <a:ea typeface="Calibri (MS)"/>
                  <a:cs typeface="Calibri (MS)"/>
                  <a:sym typeface="Calibri (MS)"/>
                </a:rPr>
                <a:t>CT Dataset: Binary Classification (Healthy vs Tumor).</a:t>
              </a:r>
            </a:p>
          </p:txBody>
        </p:sp>
      </p:grpSp>
      <p:grpSp>
        <p:nvGrpSpPr>
          <p:cNvPr name="Group 25" id="25"/>
          <p:cNvGrpSpPr/>
          <p:nvPr/>
        </p:nvGrpSpPr>
        <p:grpSpPr>
          <a:xfrm rot="0">
            <a:off x="8222724" y="3017950"/>
            <a:ext cx="1849658" cy="1849658"/>
            <a:chOff x="0" y="0"/>
            <a:chExt cx="2150098" cy="2150098"/>
          </a:xfrm>
        </p:grpSpPr>
        <p:sp>
          <p:nvSpPr>
            <p:cNvPr name="Freeform 26" id="26"/>
            <p:cNvSpPr/>
            <p:nvPr/>
          </p:nvSpPr>
          <p:spPr>
            <a:xfrm flipH="false" flipV="false" rot="0">
              <a:off x="12700" y="12700"/>
              <a:ext cx="2124710" cy="2124710"/>
            </a:xfrm>
            <a:custGeom>
              <a:avLst/>
              <a:gdLst/>
              <a:ahLst/>
              <a:cxnLst/>
              <a:rect r="r" b="b" t="t" l="l"/>
              <a:pathLst>
                <a:path h="2124710" w="2124710">
                  <a:moveTo>
                    <a:pt x="0" y="1062355"/>
                  </a:moveTo>
                  <a:cubicBezTo>
                    <a:pt x="0" y="475615"/>
                    <a:pt x="475615" y="0"/>
                    <a:pt x="1062355" y="0"/>
                  </a:cubicBezTo>
                  <a:cubicBezTo>
                    <a:pt x="1649095" y="0"/>
                    <a:pt x="2124710" y="475615"/>
                    <a:pt x="2124710" y="1062355"/>
                  </a:cubicBezTo>
                  <a:cubicBezTo>
                    <a:pt x="2124710" y="1649095"/>
                    <a:pt x="1649095" y="2124710"/>
                    <a:pt x="1062355" y="2124710"/>
                  </a:cubicBezTo>
                  <a:cubicBezTo>
                    <a:pt x="475615" y="2124710"/>
                    <a:pt x="0" y="1649095"/>
                    <a:pt x="0" y="1062355"/>
                  </a:cubicBezTo>
                  <a:close/>
                </a:path>
              </a:pathLst>
            </a:custGeom>
            <a:blipFill>
              <a:blip r:embed="rId5"/>
              <a:stretch>
                <a:fillRect l="-3466" t="-597" r="-3466" b="-597"/>
              </a:stretch>
            </a:blipFill>
          </p:spPr>
        </p:sp>
        <p:sp>
          <p:nvSpPr>
            <p:cNvPr name="Freeform 27" id="27"/>
            <p:cNvSpPr/>
            <p:nvPr/>
          </p:nvSpPr>
          <p:spPr>
            <a:xfrm flipH="false" flipV="false" rot="0">
              <a:off x="0" y="0"/>
              <a:ext cx="2150110" cy="2150110"/>
            </a:xfrm>
            <a:custGeom>
              <a:avLst/>
              <a:gdLst/>
              <a:ahLst/>
              <a:cxnLst/>
              <a:rect r="r" b="b" t="t" l="l"/>
              <a:pathLst>
                <a:path h="2150110" w="2150110">
                  <a:moveTo>
                    <a:pt x="0" y="1075055"/>
                  </a:moveTo>
                  <a:cubicBezTo>
                    <a:pt x="0" y="481330"/>
                    <a:pt x="481330" y="0"/>
                    <a:pt x="1075055" y="0"/>
                  </a:cubicBezTo>
                  <a:lnTo>
                    <a:pt x="1075055" y="12700"/>
                  </a:lnTo>
                  <a:lnTo>
                    <a:pt x="1075055" y="0"/>
                  </a:lnTo>
                  <a:cubicBezTo>
                    <a:pt x="1668780" y="0"/>
                    <a:pt x="2150110" y="481330"/>
                    <a:pt x="2150110" y="1075055"/>
                  </a:cubicBezTo>
                  <a:lnTo>
                    <a:pt x="2137410" y="1075055"/>
                  </a:lnTo>
                  <a:lnTo>
                    <a:pt x="2150110" y="1075055"/>
                  </a:lnTo>
                  <a:cubicBezTo>
                    <a:pt x="2150110" y="1668780"/>
                    <a:pt x="1668780" y="2150110"/>
                    <a:pt x="1075055" y="2150110"/>
                  </a:cubicBezTo>
                  <a:lnTo>
                    <a:pt x="1075055" y="2137410"/>
                  </a:lnTo>
                  <a:lnTo>
                    <a:pt x="1075055" y="2150110"/>
                  </a:lnTo>
                  <a:cubicBezTo>
                    <a:pt x="481330" y="2150110"/>
                    <a:pt x="0" y="1668780"/>
                    <a:pt x="0" y="1075055"/>
                  </a:cubicBezTo>
                  <a:lnTo>
                    <a:pt x="12700" y="1075055"/>
                  </a:lnTo>
                  <a:lnTo>
                    <a:pt x="25400" y="1075055"/>
                  </a:lnTo>
                  <a:lnTo>
                    <a:pt x="12700" y="1075055"/>
                  </a:lnTo>
                  <a:lnTo>
                    <a:pt x="0" y="1075055"/>
                  </a:lnTo>
                  <a:moveTo>
                    <a:pt x="25400" y="1075055"/>
                  </a:moveTo>
                  <a:cubicBezTo>
                    <a:pt x="25400" y="1082040"/>
                    <a:pt x="19685" y="1087755"/>
                    <a:pt x="12700" y="1087755"/>
                  </a:cubicBezTo>
                  <a:cubicBezTo>
                    <a:pt x="5715" y="1087755"/>
                    <a:pt x="0" y="1082040"/>
                    <a:pt x="0" y="1075055"/>
                  </a:cubicBezTo>
                  <a:cubicBezTo>
                    <a:pt x="0" y="1068070"/>
                    <a:pt x="5715" y="1062355"/>
                    <a:pt x="12700" y="1062355"/>
                  </a:cubicBezTo>
                  <a:cubicBezTo>
                    <a:pt x="19685" y="1062355"/>
                    <a:pt x="25400" y="1068070"/>
                    <a:pt x="25400" y="1075055"/>
                  </a:cubicBezTo>
                  <a:cubicBezTo>
                    <a:pt x="25400" y="1654810"/>
                    <a:pt x="495300" y="2124710"/>
                    <a:pt x="1075055" y="2124710"/>
                  </a:cubicBezTo>
                  <a:cubicBezTo>
                    <a:pt x="1654810" y="2124710"/>
                    <a:pt x="2124710" y="1654810"/>
                    <a:pt x="2124710" y="1075055"/>
                  </a:cubicBezTo>
                  <a:cubicBezTo>
                    <a:pt x="2124710" y="495300"/>
                    <a:pt x="1654810" y="25400"/>
                    <a:pt x="1075055" y="25400"/>
                  </a:cubicBezTo>
                  <a:lnTo>
                    <a:pt x="1075055" y="12700"/>
                  </a:lnTo>
                  <a:lnTo>
                    <a:pt x="1075055" y="25400"/>
                  </a:lnTo>
                  <a:cubicBezTo>
                    <a:pt x="495300" y="25400"/>
                    <a:pt x="25400" y="495300"/>
                    <a:pt x="25400" y="1075055"/>
                  </a:cubicBezTo>
                  <a:close/>
                </a:path>
              </a:pathLst>
            </a:custGeom>
            <a:solidFill>
              <a:srgbClr val="FFFFFF"/>
            </a:solidFill>
          </p:spPr>
        </p:sp>
      </p:grpSp>
      <p:grpSp>
        <p:nvGrpSpPr>
          <p:cNvPr name="Group 28" id="28"/>
          <p:cNvGrpSpPr/>
          <p:nvPr/>
        </p:nvGrpSpPr>
        <p:grpSpPr>
          <a:xfrm rot="0">
            <a:off x="12020691" y="2688616"/>
            <a:ext cx="3539347" cy="5510763"/>
            <a:chOff x="0" y="0"/>
            <a:chExt cx="4114244" cy="6405878"/>
          </a:xfrm>
        </p:grpSpPr>
        <p:sp>
          <p:nvSpPr>
            <p:cNvPr name="Freeform 29" id="29"/>
            <p:cNvSpPr/>
            <p:nvPr/>
          </p:nvSpPr>
          <p:spPr>
            <a:xfrm flipH="false" flipV="false" rot="0">
              <a:off x="12700" y="12700"/>
              <a:ext cx="4088892" cy="6380480"/>
            </a:xfrm>
            <a:custGeom>
              <a:avLst/>
              <a:gdLst/>
              <a:ahLst/>
              <a:cxnLst/>
              <a:rect r="r" b="b" t="t" l="l"/>
              <a:pathLst>
                <a:path h="6380480" w="4088892">
                  <a:moveTo>
                    <a:pt x="0" y="409829"/>
                  </a:moveTo>
                  <a:cubicBezTo>
                    <a:pt x="0" y="183515"/>
                    <a:pt x="183007" y="0"/>
                    <a:pt x="408940" y="0"/>
                  </a:cubicBezTo>
                  <a:lnTo>
                    <a:pt x="3679952" y="0"/>
                  </a:lnTo>
                  <a:cubicBezTo>
                    <a:pt x="3905758" y="0"/>
                    <a:pt x="4088892" y="183515"/>
                    <a:pt x="4088892" y="409829"/>
                  </a:cubicBezTo>
                  <a:lnTo>
                    <a:pt x="4088892" y="5970651"/>
                  </a:lnTo>
                  <a:cubicBezTo>
                    <a:pt x="4088892" y="6196965"/>
                    <a:pt x="3905885" y="6380480"/>
                    <a:pt x="3679952" y="6380480"/>
                  </a:cubicBezTo>
                  <a:lnTo>
                    <a:pt x="408940" y="6380480"/>
                  </a:lnTo>
                  <a:cubicBezTo>
                    <a:pt x="183007" y="6380480"/>
                    <a:pt x="0" y="6196965"/>
                    <a:pt x="0" y="5970651"/>
                  </a:cubicBezTo>
                  <a:close/>
                </a:path>
              </a:pathLst>
            </a:custGeom>
            <a:solidFill>
              <a:srgbClr val="4472C4"/>
            </a:solidFill>
          </p:spPr>
        </p:sp>
        <p:sp>
          <p:nvSpPr>
            <p:cNvPr name="Freeform 30" id="30"/>
            <p:cNvSpPr/>
            <p:nvPr/>
          </p:nvSpPr>
          <p:spPr>
            <a:xfrm flipH="false" flipV="false" rot="0">
              <a:off x="0" y="0"/>
              <a:ext cx="4114292" cy="6405880"/>
            </a:xfrm>
            <a:custGeom>
              <a:avLst/>
              <a:gdLst/>
              <a:ahLst/>
              <a:cxnLst/>
              <a:rect r="r" b="b" t="t" l="l"/>
              <a:pathLst>
                <a:path h="6405880" w="4114292">
                  <a:moveTo>
                    <a:pt x="0" y="422529"/>
                  </a:moveTo>
                  <a:cubicBezTo>
                    <a:pt x="0" y="189230"/>
                    <a:pt x="188722" y="0"/>
                    <a:pt x="421640" y="0"/>
                  </a:cubicBezTo>
                  <a:lnTo>
                    <a:pt x="3692652" y="0"/>
                  </a:lnTo>
                  <a:lnTo>
                    <a:pt x="3692652" y="12700"/>
                  </a:lnTo>
                  <a:lnTo>
                    <a:pt x="3692652" y="0"/>
                  </a:lnTo>
                  <a:cubicBezTo>
                    <a:pt x="3925570" y="0"/>
                    <a:pt x="4114292" y="189230"/>
                    <a:pt x="4114292" y="422529"/>
                  </a:cubicBezTo>
                  <a:lnTo>
                    <a:pt x="4101592" y="422529"/>
                  </a:lnTo>
                  <a:lnTo>
                    <a:pt x="4114292" y="422529"/>
                  </a:lnTo>
                  <a:lnTo>
                    <a:pt x="4114292" y="5983351"/>
                  </a:lnTo>
                  <a:lnTo>
                    <a:pt x="4101592" y="5983351"/>
                  </a:lnTo>
                  <a:lnTo>
                    <a:pt x="4114292" y="5983351"/>
                  </a:lnTo>
                  <a:cubicBezTo>
                    <a:pt x="4114292" y="6216650"/>
                    <a:pt x="3925570" y="6405880"/>
                    <a:pt x="3692652" y="6405880"/>
                  </a:cubicBezTo>
                  <a:lnTo>
                    <a:pt x="3692652" y="6393180"/>
                  </a:lnTo>
                  <a:lnTo>
                    <a:pt x="3692652" y="6405880"/>
                  </a:lnTo>
                  <a:lnTo>
                    <a:pt x="421640" y="6405880"/>
                  </a:lnTo>
                  <a:lnTo>
                    <a:pt x="421640" y="6393180"/>
                  </a:lnTo>
                  <a:lnTo>
                    <a:pt x="421640" y="6405880"/>
                  </a:lnTo>
                  <a:cubicBezTo>
                    <a:pt x="188722" y="6405880"/>
                    <a:pt x="0" y="6216650"/>
                    <a:pt x="0" y="5983351"/>
                  </a:cubicBezTo>
                  <a:lnTo>
                    <a:pt x="0" y="422529"/>
                  </a:lnTo>
                  <a:lnTo>
                    <a:pt x="12700" y="422529"/>
                  </a:lnTo>
                  <a:lnTo>
                    <a:pt x="0" y="422529"/>
                  </a:lnTo>
                  <a:moveTo>
                    <a:pt x="25400" y="422529"/>
                  </a:moveTo>
                  <a:lnTo>
                    <a:pt x="25400" y="5983351"/>
                  </a:lnTo>
                  <a:lnTo>
                    <a:pt x="12700" y="5983351"/>
                  </a:lnTo>
                  <a:lnTo>
                    <a:pt x="25400" y="5983351"/>
                  </a:lnTo>
                  <a:cubicBezTo>
                    <a:pt x="25400" y="6202680"/>
                    <a:pt x="202819" y="6380480"/>
                    <a:pt x="421640" y="6380480"/>
                  </a:cubicBezTo>
                  <a:lnTo>
                    <a:pt x="3692652" y="6380480"/>
                  </a:lnTo>
                  <a:cubicBezTo>
                    <a:pt x="3911473" y="6380480"/>
                    <a:pt x="4088892" y="6202680"/>
                    <a:pt x="4088892" y="5983351"/>
                  </a:cubicBezTo>
                  <a:lnTo>
                    <a:pt x="4088892" y="422529"/>
                  </a:lnTo>
                  <a:cubicBezTo>
                    <a:pt x="4088892" y="203200"/>
                    <a:pt x="3911473" y="25400"/>
                    <a:pt x="3692652" y="25400"/>
                  </a:cubicBezTo>
                  <a:lnTo>
                    <a:pt x="421640" y="25400"/>
                  </a:lnTo>
                  <a:lnTo>
                    <a:pt x="421640" y="12700"/>
                  </a:lnTo>
                  <a:lnTo>
                    <a:pt x="421640" y="25400"/>
                  </a:lnTo>
                  <a:cubicBezTo>
                    <a:pt x="202819" y="25400"/>
                    <a:pt x="25400" y="203200"/>
                    <a:pt x="25400" y="422529"/>
                  </a:cubicBezTo>
                  <a:close/>
                </a:path>
              </a:pathLst>
            </a:custGeom>
            <a:solidFill>
              <a:srgbClr val="FFFFFF"/>
            </a:solidFill>
          </p:spPr>
        </p:sp>
      </p:grpSp>
      <p:grpSp>
        <p:nvGrpSpPr>
          <p:cNvPr name="Group 31" id="31"/>
          <p:cNvGrpSpPr/>
          <p:nvPr/>
        </p:nvGrpSpPr>
        <p:grpSpPr>
          <a:xfrm rot="0">
            <a:off x="12199226" y="4884180"/>
            <a:ext cx="3130587" cy="2217415"/>
            <a:chOff x="0" y="0"/>
            <a:chExt cx="3639089" cy="2577590"/>
          </a:xfrm>
        </p:grpSpPr>
        <p:sp>
          <p:nvSpPr>
            <p:cNvPr name="Freeform 32" id="32"/>
            <p:cNvSpPr/>
            <p:nvPr/>
          </p:nvSpPr>
          <p:spPr>
            <a:xfrm flipH="false" flipV="false" rot="0">
              <a:off x="0" y="0"/>
              <a:ext cx="3639089" cy="2577590"/>
            </a:xfrm>
            <a:custGeom>
              <a:avLst/>
              <a:gdLst/>
              <a:ahLst/>
              <a:cxnLst/>
              <a:rect r="r" b="b" t="t" l="l"/>
              <a:pathLst>
                <a:path h="2577590" w="3639089">
                  <a:moveTo>
                    <a:pt x="0" y="0"/>
                  </a:moveTo>
                  <a:lnTo>
                    <a:pt x="3639089" y="0"/>
                  </a:lnTo>
                  <a:lnTo>
                    <a:pt x="3639089" y="2577590"/>
                  </a:lnTo>
                  <a:lnTo>
                    <a:pt x="0" y="2577590"/>
                  </a:lnTo>
                  <a:close/>
                </a:path>
              </a:pathLst>
            </a:custGeom>
            <a:solidFill>
              <a:srgbClr val="000000">
                <a:alpha val="0"/>
              </a:srgbClr>
            </a:solidFill>
          </p:spPr>
        </p:sp>
        <p:sp>
          <p:nvSpPr>
            <p:cNvPr name="TextBox 33" id="33"/>
            <p:cNvSpPr txBox="true"/>
            <p:nvPr/>
          </p:nvSpPr>
          <p:spPr>
            <a:xfrm>
              <a:off x="0" y="-28575"/>
              <a:ext cx="3639089" cy="2606165"/>
            </a:xfrm>
            <a:prstGeom prst="rect">
              <a:avLst/>
            </a:prstGeom>
          </p:spPr>
          <p:txBody>
            <a:bodyPr anchor="ctr" rtlCol="false" tIns="0" lIns="0" bIns="0" rIns="0"/>
            <a:lstStyle/>
            <a:p>
              <a:pPr algn="ctr">
                <a:lnSpc>
                  <a:spcPts val="2916"/>
                </a:lnSpc>
              </a:pPr>
              <a:r>
                <a:rPr lang="en-US" sz="2700">
                  <a:solidFill>
                    <a:srgbClr val="FFFFFF"/>
                  </a:solidFill>
                  <a:latin typeface="Calibri (MS)"/>
                  <a:ea typeface="Calibri (MS)"/>
                  <a:cs typeface="Calibri (MS)"/>
                  <a:sym typeface="Calibri (MS)"/>
                </a:rPr>
                <a:t>MRI slices used: ~11,000 | CT Images: 2,000+.</a:t>
              </a:r>
            </a:p>
          </p:txBody>
        </p:sp>
      </p:grpSp>
      <p:grpSp>
        <p:nvGrpSpPr>
          <p:cNvPr name="Group 34" id="34"/>
          <p:cNvGrpSpPr/>
          <p:nvPr/>
        </p:nvGrpSpPr>
        <p:grpSpPr>
          <a:xfrm rot="0">
            <a:off x="12883009" y="3035424"/>
            <a:ext cx="1849658" cy="1849658"/>
            <a:chOff x="0" y="0"/>
            <a:chExt cx="2150098" cy="2150098"/>
          </a:xfrm>
        </p:grpSpPr>
        <p:sp>
          <p:nvSpPr>
            <p:cNvPr name="Freeform 35" id="35"/>
            <p:cNvSpPr/>
            <p:nvPr/>
          </p:nvSpPr>
          <p:spPr>
            <a:xfrm flipH="false" flipV="false" rot="0">
              <a:off x="12700" y="12700"/>
              <a:ext cx="2124710" cy="2124710"/>
            </a:xfrm>
            <a:custGeom>
              <a:avLst/>
              <a:gdLst/>
              <a:ahLst/>
              <a:cxnLst/>
              <a:rect r="r" b="b" t="t" l="l"/>
              <a:pathLst>
                <a:path h="2124710" w="2124710">
                  <a:moveTo>
                    <a:pt x="0" y="1062355"/>
                  </a:moveTo>
                  <a:cubicBezTo>
                    <a:pt x="0" y="475615"/>
                    <a:pt x="475615" y="0"/>
                    <a:pt x="1062355" y="0"/>
                  </a:cubicBezTo>
                  <a:cubicBezTo>
                    <a:pt x="1649095" y="0"/>
                    <a:pt x="2124710" y="475615"/>
                    <a:pt x="2124710" y="1062355"/>
                  </a:cubicBezTo>
                  <a:cubicBezTo>
                    <a:pt x="2124710" y="1649095"/>
                    <a:pt x="1649095" y="2124710"/>
                    <a:pt x="1062355" y="2124710"/>
                  </a:cubicBezTo>
                  <a:cubicBezTo>
                    <a:pt x="475615" y="2124710"/>
                    <a:pt x="0" y="1649095"/>
                    <a:pt x="0" y="1062355"/>
                  </a:cubicBezTo>
                  <a:close/>
                </a:path>
              </a:pathLst>
            </a:custGeom>
            <a:blipFill>
              <a:blip r:embed="rId6"/>
              <a:stretch>
                <a:fillRect l="-25896" t="-597" r="-25895" b="-597"/>
              </a:stretch>
            </a:blipFill>
          </p:spPr>
        </p:sp>
        <p:sp>
          <p:nvSpPr>
            <p:cNvPr name="Freeform 36" id="36"/>
            <p:cNvSpPr/>
            <p:nvPr/>
          </p:nvSpPr>
          <p:spPr>
            <a:xfrm flipH="false" flipV="false" rot="0">
              <a:off x="0" y="0"/>
              <a:ext cx="2150110" cy="2150110"/>
            </a:xfrm>
            <a:custGeom>
              <a:avLst/>
              <a:gdLst/>
              <a:ahLst/>
              <a:cxnLst/>
              <a:rect r="r" b="b" t="t" l="l"/>
              <a:pathLst>
                <a:path h="2150110" w="2150110">
                  <a:moveTo>
                    <a:pt x="0" y="1075055"/>
                  </a:moveTo>
                  <a:cubicBezTo>
                    <a:pt x="0" y="481330"/>
                    <a:pt x="481330" y="0"/>
                    <a:pt x="1075055" y="0"/>
                  </a:cubicBezTo>
                  <a:lnTo>
                    <a:pt x="1075055" y="12700"/>
                  </a:lnTo>
                  <a:lnTo>
                    <a:pt x="1075055" y="0"/>
                  </a:lnTo>
                  <a:cubicBezTo>
                    <a:pt x="1668780" y="0"/>
                    <a:pt x="2150110" y="481330"/>
                    <a:pt x="2150110" y="1075055"/>
                  </a:cubicBezTo>
                  <a:lnTo>
                    <a:pt x="2137410" y="1075055"/>
                  </a:lnTo>
                  <a:lnTo>
                    <a:pt x="2150110" y="1075055"/>
                  </a:lnTo>
                  <a:cubicBezTo>
                    <a:pt x="2150110" y="1668780"/>
                    <a:pt x="1668780" y="2150110"/>
                    <a:pt x="1075055" y="2150110"/>
                  </a:cubicBezTo>
                  <a:lnTo>
                    <a:pt x="1075055" y="2137410"/>
                  </a:lnTo>
                  <a:lnTo>
                    <a:pt x="1075055" y="2150110"/>
                  </a:lnTo>
                  <a:cubicBezTo>
                    <a:pt x="481330" y="2150110"/>
                    <a:pt x="0" y="1668780"/>
                    <a:pt x="0" y="1075055"/>
                  </a:cubicBezTo>
                  <a:lnTo>
                    <a:pt x="12700" y="1075055"/>
                  </a:lnTo>
                  <a:lnTo>
                    <a:pt x="25400" y="1075055"/>
                  </a:lnTo>
                  <a:lnTo>
                    <a:pt x="12700" y="1075055"/>
                  </a:lnTo>
                  <a:lnTo>
                    <a:pt x="0" y="1075055"/>
                  </a:lnTo>
                  <a:moveTo>
                    <a:pt x="25400" y="1075055"/>
                  </a:moveTo>
                  <a:cubicBezTo>
                    <a:pt x="25400" y="1082040"/>
                    <a:pt x="19685" y="1087755"/>
                    <a:pt x="12700" y="1087755"/>
                  </a:cubicBezTo>
                  <a:cubicBezTo>
                    <a:pt x="5715" y="1087755"/>
                    <a:pt x="0" y="1082040"/>
                    <a:pt x="0" y="1075055"/>
                  </a:cubicBezTo>
                  <a:cubicBezTo>
                    <a:pt x="0" y="1068070"/>
                    <a:pt x="5715" y="1062355"/>
                    <a:pt x="12700" y="1062355"/>
                  </a:cubicBezTo>
                  <a:cubicBezTo>
                    <a:pt x="19685" y="1062355"/>
                    <a:pt x="25400" y="1068070"/>
                    <a:pt x="25400" y="1075055"/>
                  </a:cubicBezTo>
                  <a:cubicBezTo>
                    <a:pt x="25400" y="1654810"/>
                    <a:pt x="495300" y="2124710"/>
                    <a:pt x="1075055" y="2124710"/>
                  </a:cubicBezTo>
                  <a:cubicBezTo>
                    <a:pt x="1654810" y="2124710"/>
                    <a:pt x="2124710" y="1654810"/>
                    <a:pt x="2124710" y="1075055"/>
                  </a:cubicBezTo>
                  <a:cubicBezTo>
                    <a:pt x="2124710" y="495300"/>
                    <a:pt x="1654810" y="25400"/>
                    <a:pt x="1075055" y="25400"/>
                  </a:cubicBezTo>
                  <a:lnTo>
                    <a:pt x="1075055" y="12700"/>
                  </a:lnTo>
                  <a:lnTo>
                    <a:pt x="1075055" y="25400"/>
                  </a:lnTo>
                  <a:cubicBezTo>
                    <a:pt x="495300" y="25400"/>
                    <a:pt x="25400" y="495300"/>
                    <a:pt x="25400" y="1075055"/>
                  </a:cubicBezTo>
                  <a:close/>
                </a:path>
              </a:pathLst>
            </a:custGeom>
            <a:solidFill>
              <a:srgbClr val="FFFFFF"/>
            </a:solidFill>
          </p:spPr>
        </p:sp>
      </p:grpSp>
      <p:grpSp>
        <p:nvGrpSpPr>
          <p:cNvPr name="Group 37" id="37"/>
          <p:cNvGrpSpPr/>
          <p:nvPr/>
        </p:nvGrpSpPr>
        <p:grpSpPr>
          <a:xfrm rot="0">
            <a:off x="4183320" y="6987891"/>
            <a:ext cx="9928469" cy="845186"/>
            <a:chOff x="0" y="0"/>
            <a:chExt cx="11541152" cy="982470"/>
          </a:xfrm>
        </p:grpSpPr>
        <p:sp>
          <p:nvSpPr>
            <p:cNvPr name="Freeform 38" id="38"/>
            <p:cNvSpPr/>
            <p:nvPr/>
          </p:nvSpPr>
          <p:spPr>
            <a:xfrm flipH="false" flipV="false" rot="0">
              <a:off x="12700" y="12700"/>
              <a:ext cx="11515725" cy="957072"/>
            </a:xfrm>
            <a:custGeom>
              <a:avLst/>
              <a:gdLst/>
              <a:ahLst/>
              <a:cxnLst/>
              <a:rect r="r" b="b" t="t" l="l"/>
              <a:pathLst>
                <a:path h="957072" w="11515725">
                  <a:moveTo>
                    <a:pt x="0" y="478536"/>
                  </a:moveTo>
                  <a:lnTo>
                    <a:pt x="490093" y="0"/>
                  </a:lnTo>
                  <a:lnTo>
                    <a:pt x="490093" y="239268"/>
                  </a:lnTo>
                  <a:lnTo>
                    <a:pt x="11025632" y="239268"/>
                  </a:lnTo>
                  <a:lnTo>
                    <a:pt x="11025632" y="0"/>
                  </a:lnTo>
                  <a:lnTo>
                    <a:pt x="11515725" y="478536"/>
                  </a:lnTo>
                  <a:lnTo>
                    <a:pt x="11025632" y="957072"/>
                  </a:lnTo>
                  <a:lnTo>
                    <a:pt x="11025632" y="717804"/>
                  </a:lnTo>
                  <a:lnTo>
                    <a:pt x="490093" y="717804"/>
                  </a:lnTo>
                  <a:lnTo>
                    <a:pt x="490093" y="957072"/>
                  </a:lnTo>
                  <a:close/>
                </a:path>
              </a:pathLst>
            </a:custGeom>
            <a:solidFill>
              <a:srgbClr val="B0BCDE"/>
            </a:solidFill>
          </p:spPr>
        </p:sp>
        <p:sp>
          <p:nvSpPr>
            <p:cNvPr name="Freeform 39" id="39"/>
            <p:cNvSpPr/>
            <p:nvPr/>
          </p:nvSpPr>
          <p:spPr>
            <a:xfrm flipH="false" flipV="false" rot="0">
              <a:off x="0" y="-1016"/>
              <a:ext cx="11541125" cy="984504"/>
            </a:xfrm>
            <a:custGeom>
              <a:avLst/>
              <a:gdLst/>
              <a:ahLst/>
              <a:cxnLst/>
              <a:rect r="r" b="b" t="t" l="l"/>
              <a:pathLst>
                <a:path h="984504" w="11541125">
                  <a:moveTo>
                    <a:pt x="3810" y="483108"/>
                  </a:moveTo>
                  <a:lnTo>
                    <a:pt x="494030" y="4572"/>
                  </a:lnTo>
                  <a:cubicBezTo>
                    <a:pt x="497713" y="1016"/>
                    <a:pt x="503174" y="0"/>
                    <a:pt x="507873" y="1905"/>
                  </a:cubicBezTo>
                  <a:cubicBezTo>
                    <a:pt x="512572" y="3810"/>
                    <a:pt x="515620" y="8509"/>
                    <a:pt x="515620" y="13589"/>
                  </a:cubicBezTo>
                  <a:lnTo>
                    <a:pt x="515620" y="252984"/>
                  </a:lnTo>
                  <a:lnTo>
                    <a:pt x="502920" y="252984"/>
                  </a:lnTo>
                  <a:lnTo>
                    <a:pt x="502920" y="240284"/>
                  </a:lnTo>
                  <a:lnTo>
                    <a:pt x="11038332" y="240284"/>
                  </a:lnTo>
                  <a:lnTo>
                    <a:pt x="11038332" y="252984"/>
                  </a:lnTo>
                  <a:lnTo>
                    <a:pt x="11025632" y="252984"/>
                  </a:lnTo>
                  <a:lnTo>
                    <a:pt x="11025632" y="13716"/>
                  </a:lnTo>
                  <a:cubicBezTo>
                    <a:pt x="11025632" y="8636"/>
                    <a:pt x="11028680" y="3937"/>
                    <a:pt x="11033378" y="2032"/>
                  </a:cubicBezTo>
                  <a:cubicBezTo>
                    <a:pt x="11038077" y="127"/>
                    <a:pt x="11043538" y="1143"/>
                    <a:pt x="11047222" y="4699"/>
                  </a:cubicBezTo>
                  <a:lnTo>
                    <a:pt x="11537314" y="483235"/>
                  </a:lnTo>
                  <a:cubicBezTo>
                    <a:pt x="11539727" y="485648"/>
                    <a:pt x="11541125" y="488950"/>
                    <a:pt x="11541125" y="492379"/>
                  </a:cubicBezTo>
                  <a:cubicBezTo>
                    <a:pt x="11541125" y="495808"/>
                    <a:pt x="11539727" y="499110"/>
                    <a:pt x="11537314" y="501523"/>
                  </a:cubicBezTo>
                  <a:lnTo>
                    <a:pt x="11047222" y="979932"/>
                  </a:lnTo>
                  <a:cubicBezTo>
                    <a:pt x="11043539" y="983488"/>
                    <a:pt x="11038078" y="984504"/>
                    <a:pt x="11033378" y="982599"/>
                  </a:cubicBezTo>
                  <a:cubicBezTo>
                    <a:pt x="11028680" y="980694"/>
                    <a:pt x="11025632" y="975995"/>
                    <a:pt x="11025632" y="970915"/>
                  </a:cubicBezTo>
                  <a:lnTo>
                    <a:pt x="11025632" y="731520"/>
                  </a:lnTo>
                  <a:lnTo>
                    <a:pt x="11038332" y="731520"/>
                  </a:lnTo>
                  <a:lnTo>
                    <a:pt x="11038332" y="744220"/>
                  </a:lnTo>
                  <a:lnTo>
                    <a:pt x="502793" y="744220"/>
                  </a:lnTo>
                  <a:lnTo>
                    <a:pt x="502793" y="731520"/>
                  </a:lnTo>
                  <a:lnTo>
                    <a:pt x="515493" y="731520"/>
                  </a:lnTo>
                  <a:lnTo>
                    <a:pt x="515493" y="970788"/>
                  </a:lnTo>
                  <a:cubicBezTo>
                    <a:pt x="515493" y="975868"/>
                    <a:pt x="512445" y="980567"/>
                    <a:pt x="507746" y="982472"/>
                  </a:cubicBezTo>
                  <a:cubicBezTo>
                    <a:pt x="503047" y="984377"/>
                    <a:pt x="497586" y="983361"/>
                    <a:pt x="493903" y="979805"/>
                  </a:cubicBezTo>
                  <a:lnTo>
                    <a:pt x="3810" y="501396"/>
                  </a:lnTo>
                  <a:cubicBezTo>
                    <a:pt x="1397" y="498983"/>
                    <a:pt x="0" y="495681"/>
                    <a:pt x="0" y="492252"/>
                  </a:cubicBezTo>
                  <a:cubicBezTo>
                    <a:pt x="0" y="488823"/>
                    <a:pt x="1397" y="485521"/>
                    <a:pt x="3810" y="483108"/>
                  </a:cubicBezTo>
                  <a:moveTo>
                    <a:pt x="21590" y="501396"/>
                  </a:moveTo>
                  <a:lnTo>
                    <a:pt x="12700" y="492252"/>
                  </a:lnTo>
                  <a:lnTo>
                    <a:pt x="21590" y="483108"/>
                  </a:lnTo>
                  <a:lnTo>
                    <a:pt x="511683" y="961644"/>
                  </a:lnTo>
                  <a:lnTo>
                    <a:pt x="502793" y="970788"/>
                  </a:lnTo>
                  <a:lnTo>
                    <a:pt x="490093" y="970788"/>
                  </a:lnTo>
                  <a:lnTo>
                    <a:pt x="490093" y="731520"/>
                  </a:lnTo>
                  <a:cubicBezTo>
                    <a:pt x="490093" y="724535"/>
                    <a:pt x="495808" y="718820"/>
                    <a:pt x="502793" y="718820"/>
                  </a:cubicBezTo>
                  <a:lnTo>
                    <a:pt x="11038332" y="718820"/>
                  </a:lnTo>
                  <a:cubicBezTo>
                    <a:pt x="11045317" y="718820"/>
                    <a:pt x="11051032" y="724535"/>
                    <a:pt x="11051032" y="731520"/>
                  </a:cubicBezTo>
                  <a:lnTo>
                    <a:pt x="11051032" y="970788"/>
                  </a:lnTo>
                  <a:lnTo>
                    <a:pt x="11038332" y="970788"/>
                  </a:lnTo>
                  <a:lnTo>
                    <a:pt x="11029442" y="961644"/>
                  </a:lnTo>
                  <a:lnTo>
                    <a:pt x="11519535" y="483108"/>
                  </a:lnTo>
                  <a:lnTo>
                    <a:pt x="11528425" y="492252"/>
                  </a:lnTo>
                  <a:lnTo>
                    <a:pt x="11519535" y="501396"/>
                  </a:lnTo>
                  <a:lnTo>
                    <a:pt x="11029442" y="22860"/>
                  </a:lnTo>
                  <a:lnTo>
                    <a:pt x="11038332" y="13716"/>
                  </a:lnTo>
                  <a:lnTo>
                    <a:pt x="11051032" y="13716"/>
                  </a:lnTo>
                  <a:lnTo>
                    <a:pt x="11051032" y="252984"/>
                  </a:lnTo>
                  <a:cubicBezTo>
                    <a:pt x="11051032" y="259969"/>
                    <a:pt x="11045317" y="265684"/>
                    <a:pt x="11038332" y="265684"/>
                  </a:cubicBezTo>
                  <a:lnTo>
                    <a:pt x="502793" y="265684"/>
                  </a:lnTo>
                  <a:cubicBezTo>
                    <a:pt x="495808" y="265684"/>
                    <a:pt x="490093" y="259969"/>
                    <a:pt x="490093" y="252984"/>
                  </a:cubicBezTo>
                  <a:lnTo>
                    <a:pt x="490093" y="13716"/>
                  </a:lnTo>
                  <a:lnTo>
                    <a:pt x="502793" y="13716"/>
                  </a:lnTo>
                  <a:lnTo>
                    <a:pt x="511683" y="22860"/>
                  </a:lnTo>
                  <a:lnTo>
                    <a:pt x="21590" y="501396"/>
                  </a:lnTo>
                  <a:close/>
                </a:path>
              </a:pathLst>
            </a:custGeom>
            <a:solidFill>
              <a:srgbClr val="FFFFFF"/>
            </a:solid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44038" y="691298"/>
            <a:ext cx="13716000" cy="1243478"/>
            <a:chOff x="0" y="0"/>
            <a:chExt cx="18288000" cy="1657970"/>
          </a:xfrm>
        </p:grpSpPr>
        <p:sp>
          <p:nvSpPr>
            <p:cNvPr name="Freeform 3" id="3"/>
            <p:cNvSpPr/>
            <p:nvPr/>
          </p:nvSpPr>
          <p:spPr>
            <a:xfrm flipH="false" flipV="false" rot="0">
              <a:off x="0" y="0"/>
              <a:ext cx="18288000" cy="1657970"/>
            </a:xfrm>
            <a:custGeom>
              <a:avLst/>
              <a:gdLst/>
              <a:ahLst/>
              <a:cxnLst/>
              <a:rect r="r" b="b" t="t" l="l"/>
              <a:pathLst>
                <a:path h="1657970" w="18288000">
                  <a:moveTo>
                    <a:pt x="0" y="0"/>
                  </a:moveTo>
                  <a:lnTo>
                    <a:pt x="18288000" y="0"/>
                  </a:lnTo>
                  <a:lnTo>
                    <a:pt x="18288000" y="1657970"/>
                  </a:lnTo>
                  <a:lnTo>
                    <a:pt x="0" y="1657970"/>
                  </a:lnTo>
                  <a:close/>
                </a:path>
              </a:pathLst>
            </a:custGeom>
            <a:solidFill>
              <a:srgbClr val="000000">
                <a:alpha val="0"/>
              </a:srgbClr>
            </a:solidFill>
          </p:spPr>
        </p:sp>
        <p:sp>
          <p:nvSpPr>
            <p:cNvPr name="TextBox 4" id="4"/>
            <p:cNvSpPr txBox="true"/>
            <p:nvPr/>
          </p:nvSpPr>
          <p:spPr>
            <a:xfrm>
              <a:off x="0" y="-47625"/>
              <a:ext cx="18288000" cy="1705595"/>
            </a:xfrm>
            <a:prstGeom prst="rect">
              <a:avLst/>
            </a:prstGeom>
          </p:spPr>
          <p:txBody>
            <a:bodyPr anchor="b" rtlCol="false" tIns="0" lIns="0" bIns="0" rIns="0"/>
            <a:lstStyle/>
            <a:p>
              <a:pPr algn="ctr">
                <a:lnSpc>
                  <a:spcPts val="6480"/>
                </a:lnSpc>
              </a:pPr>
              <a:r>
                <a:rPr lang="en-US" sz="6000" b="true">
                  <a:solidFill>
                    <a:srgbClr val="000000"/>
                  </a:solidFill>
                  <a:latin typeface="Times New Roman Bold"/>
                  <a:ea typeface="Times New Roman Bold"/>
                  <a:cs typeface="Times New Roman Bold"/>
                  <a:sym typeface="Times New Roman Bold"/>
                </a:rPr>
                <a:t>Model Architectures</a:t>
              </a:r>
            </a:p>
          </p:txBody>
        </p:sp>
      </p:grpSp>
      <p:sp>
        <p:nvSpPr>
          <p:cNvPr name="Freeform 5" id="5"/>
          <p:cNvSpPr/>
          <p:nvPr/>
        </p:nvSpPr>
        <p:spPr>
          <a:xfrm flipH="false" flipV="false" rot="0">
            <a:off x="14703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2"/>
            <a:stretch>
              <a:fillRect l="0" t="0" r="0" b="-19344"/>
            </a:stretch>
          </a:blipFill>
        </p:spPr>
      </p:sp>
      <p:sp>
        <p:nvSpPr>
          <p:cNvPr name="Freeform 6" id="6" descr="IETE Hyd"/>
          <p:cNvSpPr/>
          <p:nvPr/>
        </p:nvSpPr>
        <p:spPr>
          <a:xfrm flipH="false" flipV="false" rot="0">
            <a:off x="16125469" y="348864"/>
            <a:ext cx="2015490" cy="1928347"/>
          </a:xfrm>
          <a:custGeom>
            <a:avLst/>
            <a:gdLst/>
            <a:ahLst/>
            <a:cxnLst/>
            <a:rect r="r" b="b" t="t" l="l"/>
            <a:pathLst>
              <a:path h="1928347" w="2015490">
                <a:moveTo>
                  <a:pt x="0" y="0"/>
                </a:moveTo>
                <a:lnTo>
                  <a:pt x="2015490" y="0"/>
                </a:lnTo>
                <a:lnTo>
                  <a:pt x="2015490" y="1928348"/>
                </a:lnTo>
                <a:lnTo>
                  <a:pt x="0" y="1928348"/>
                </a:lnTo>
                <a:lnTo>
                  <a:pt x="0" y="0"/>
                </a:lnTo>
                <a:close/>
              </a:path>
            </a:pathLst>
          </a:custGeom>
          <a:blipFill>
            <a:blip r:embed="rId3"/>
            <a:stretch>
              <a:fillRect l="0" t="0" r="-1656" b="0"/>
            </a:stretch>
          </a:blipFill>
        </p:spPr>
      </p:sp>
      <p:grpSp>
        <p:nvGrpSpPr>
          <p:cNvPr name="Group 7" id="7"/>
          <p:cNvGrpSpPr/>
          <p:nvPr/>
        </p:nvGrpSpPr>
        <p:grpSpPr>
          <a:xfrm rot="0">
            <a:off x="147039" y="9504045"/>
            <a:ext cx="18140961" cy="893064"/>
            <a:chOff x="0" y="0"/>
            <a:chExt cx="24187948" cy="1190752"/>
          </a:xfrm>
        </p:grpSpPr>
        <p:sp>
          <p:nvSpPr>
            <p:cNvPr name="Freeform 8" id="8"/>
            <p:cNvSpPr/>
            <p:nvPr/>
          </p:nvSpPr>
          <p:spPr>
            <a:xfrm flipH="false" flipV="false" rot="0">
              <a:off x="0" y="0"/>
              <a:ext cx="24187922" cy="1190792"/>
            </a:xfrm>
            <a:custGeom>
              <a:avLst/>
              <a:gdLst/>
              <a:ahLst/>
              <a:cxnLst/>
              <a:rect r="r" b="b" t="t" l="l"/>
              <a:pathLst>
                <a:path h="1190792" w="24187922">
                  <a:moveTo>
                    <a:pt x="0" y="0"/>
                  </a:moveTo>
                  <a:lnTo>
                    <a:pt x="24187922" y="0"/>
                  </a:lnTo>
                  <a:lnTo>
                    <a:pt x="24187922" y="1190792"/>
                  </a:lnTo>
                  <a:lnTo>
                    <a:pt x="0" y="1190792"/>
                  </a:lnTo>
                  <a:close/>
                </a:path>
              </a:pathLst>
            </a:custGeom>
            <a:solidFill>
              <a:srgbClr val="ED7D31"/>
            </a:solidFill>
          </p:spPr>
        </p:sp>
        <p:sp>
          <p:nvSpPr>
            <p:cNvPr name="TextBox 9" id="9"/>
            <p:cNvSpPr txBox="true"/>
            <p:nvPr/>
          </p:nvSpPr>
          <p:spPr>
            <a:xfrm>
              <a:off x="0" y="-85725"/>
              <a:ext cx="24187948" cy="1276477"/>
            </a:xfrm>
            <a:prstGeom prst="rect">
              <a:avLst/>
            </a:prstGeom>
          </p:spPr>
          <p:txBody>
            <a:bodyPr anchor="t" rtlCol="false" tIns="50800" lIns="50800" bIns="50800" rIns="50800"/>
            <a:lstStyle/>
            <a:p>
              <a:pPr algn="l">
                <a:lnSpc>
                  <a:spcPts val="5040"/>
                </a:lnSpc>
              </a:pPr>
              <a:r>
                <a:rPr lang="en-US" sz="4200">
                  <a:solidFill>
                    <a:srgbClr val="000000"/>
                  </a:solidFill>
                  <a:latin typeface="Times New Roman"/>
                  <a:ea typeface="Times New Roman"/>
                  <a:cs typeface="Times New Roman"/>
                  <a:sym typeface="Times New Roman"/>
                </a:rPr>
                <a:t>RAECC-2025                                                                            Paper ID-09</a:t>
              </a:r>
            </a:p>
          </p:txBody>
        </p:sp>
      </p:grpSp>
      <p:sp>
        <p:nvSpPr>
          <p:cNvPr name="Freeform 10" id="10"/>
          <p:cNvSpPr/>
          <p:nvPr/>
        </p:nvSpPr>
        <p:spPr>
          <a:xfrm flipH="false" flipV="false" rot="0">
            <a:off x="2162529" y="2017424"/>
            <a:ext cx="6644640" cy="6426641"/>
          </a:xfrm>
          <a:custGeom>
            <a:avLst/>
            <a:gdLst/>
            <a:ahLst/>
            <a:cxnLst/>
            <a:rect r="r" b="b" t="t" l="l"/>
            <a:pathLst>
              <a:path h="6426641" w="6644640">
                <a:moveTo>
                  <a:pt x="0" y="0"/>
                </a:moveTo>
                <a:lnTo>
                  <a:pt x="6644640" y="0"/>
                </a:lnTo>
                <a:lnTo>
                  <a:pt x="6644640" y="6426640"/>
                </a:lnTo>
                <a:lnTo>
                  <a:pt x="0" y="6426640"/>
                </a:lnTo>
                <a:lnTo>
                  <a:pt x="0" y="0"/>
                </a:lnTo>
                <a:close/>
              </a:path>
            </a:pathLst>
          </a:custGeom>
          <a:blipFill>
            <a:blip r:embed="rId4"/>
            <a:stretch>
              <a:fillRect l="0" t="0" r="0" b="0"/>
            </a:stretch>
          </a:blipFill>
        </p:spPr>
      </p:sp>
      <p:sp>
        <p:nvSpPr>
          <p:cNvPr name="Freeform 11" id="11" descr="A Hybrid Learning-Architecture for Improved Brain Tumor Recognition"/>
          <p:cNvSpPr/>
          <p:nvPr/>
        </p:nvSpPr>
        <p:spPr>
          <a:xfrm flipH="false" flipV="false" rot="0">
            <a:off x="9809889" y="3089058"/>
            <a:ext cx="7754835" cy="3381633"/>
          </a:xfrm>
          <a:custGeom>
            <a:avLst/>
            <a:gdLst/>
            <a:ahLst/>
            <a:cxnLst/>
            <a:rect r="r" b="b" t="t" l="l"/>
            <a:pathLst>
              <a:path h="3381633" w="7754835">
                <a:moveTo>
                  <a:pt x="0" y="0"/>
                </a:moveTo>
                <a:lnTo>
                  <a:pt x="7754835" y="0"/>
                </a:lnTo>
                <a:lnTo>
                  <a:pt x="7754835" y="3381633"/>
                </a:lnTo>
                <a:lnTo>
                  <a:pt x="0" y="3381633"/>
                </a:lnTo>
                <a:lnTo>
                  <a:pt x="0" y="0"/>
                </a:lnTo>
                <a:close/>
              </a:path>
            </a:pathLst>
          </a:custGeom>
          <a:blipFill>
            <a:blip r:embed="rId5"/>
            <a:stretch>
              <a:fillRect l="0" t="0" r="-14" b="0"/>
            </a:stretch>
          </a:blipFill>
        </p:spPr>
      </p:sp>
      <p:grpSp>
        <p:nvGrpSpPr>
          <p:cNvPr name="Group 12" id="12"/>
          <p:cNvGrpSpPr/>
          <p:nvPr/>
        </p:nvGrpSpPr>
        <p:grpSpPr>
          <a:xfrm rot="0">
            <a:off x="12085202" y="6779601"/>
            <a:ext cx="3204210" cy="617367"/>
            <a:chOff x="0" y="0"/>
            <a:chExt cx="4272280" cy="823156"/>
          </a:xfrm>
        </p:grpSpPr>
        <p:sp>
          <p:nvSpPr>
            <p:cNvPr name="Freeform 13" id="13"/>
            <p:cNvSpPr/>
            <p:nvPr/>
          </p:nvSpPr>
          <p:spPr>
            <a:xfrm flipH="false" flipV="false" rot="0">
              <a:off x="12700" y="12700"/>
              <a:ext cx="4246880" cy="797814"/>
            </a:xfrm>
            <a:custGeom>
              <a:avLst/>
              <a:gdLst/>
              <a:ahLst/>
              <a:cxnLst/>
              <a:rect r="r" b="b" t="t" l="l"/>
              <a:pathLst>
                <a:path h="797814" w="4246880">
                  <a:moveTo>
                    <a:pt x="0" y="132969"/>
                  </a:moveTo>
                  <a:cubicBezTo>
                    <a:pt x="0" y="59563"/>
                    <a:pt x="61087" y="0"/>
                    <a:pt x="136398" y="0"/>
                  </a:cubicBezTo>
                  <a:lnTo>
                    <a:pt x="4110482" y="0"/>
                  </a:lnTo>
                  <a:cubicBezTo>
                    <a:pt x="4185793" y="0"/>
                    <a:pt x="4246880" y="59563"/>
                    <a:pt x="4246880" y="132969"/>
                  </a:cubicBezTo>
                  <a:lnTo>
                    <a:pt x="4246880" y="664845"/>
                  </a:lnTo>
                  <a:cubicBezTo>
                    <a:pt x="4246880" y="738251"/>
                    <a:pt x="4185793" y="797814"/>
                    <a:pt x="4110482" y="797814"/>
                  </a:cubicBezTo>
                  <a:lnTo>
                    <a:pt x="136398" y="797814"/>
                  </a:lnTo>
                  <a:cubicBezTo>
                    <a:pt x="61087" y="797814"/>
                    <a:pt x="0" y="738251"/>
                    <a:pt x="0" y="664845"/>
                  </a:cubicBezTo>
                  <a:close/>
                </a:path>
              </a:pathLst>
            </a:custGeom>
            <a:solidFill>
              <a:srgbClr val="FFFFFF"/>
            </a:solidFill>
          </p:spPr>
        </p:sp>
        <p:sp>
          <p:nvSpPr>
            <p:cNvPr name="Freeform 14" id="14"/>
            <p:cNvSpPr/>
            <p:nvPr/>
          </p:nvSpPr>
          <p:spPr>
            <a:xfrm flipH="false" flipV="false" rot="0">
              <a:off x="0" y="0"/>
              <a:ext cx="4272280" cy="823214"/>
            </a:xfrm>
            <a:custGeom>
              <a:avLst/>
              <a:gdLst/>
              <a:ahLst/>
              <a:cxnLst/>
              <a:rect r="r" b="b" t="t" l="l"/>
              <a:pathLst>
                <a:path h="823214" w="4272280">
                  <a:moveTo>
                    <a:pt x="0" y="145669"/>
                  </a:moveTo>
                  <a:cubicBezTo>
                    <a:pt x="0" y="64897"/>
                    <a:pt x="67056" y="0"/>
                    <a:pt x="149098" y="0"/>
                  </a:cubicBezTo>
                  <a:lnTo>
                    <a:pt x="4123182" y="0"/>
                  </a:lnTo>
                  <a:lnTo>
                    <a:pt x="4123182" y="12700"/>
                  </a:lnTo>
                  <a:lnTo>
                    <a:pt x="4123182" y="0"/>
                  </a:lnTo>
                  <a:cubicBezTo>
                    <a:pt x="4205224" y="0"/>
                    <a:pt x="4272280" y="64897"/>
                    <a:pt x="4272280" y="145669"/>
                  </a:cubicBezTo>
                  <a:lnTo>
                    <a:pt x="4259580" y="145669"/>
                  </a:lnTo>
                  <a:lnTo>
                    <a:pt x="4272280" y="145669"/>
                  </a:lnTo>
                  <a:lnTo>
                    <a:pt x="4272280" y="677545"/>
                  </a:lnTo>
                  <a:lnTo>
                    <a:pt x="4259580" y="677545"/>
                  </a:lnTo>
                  <a:lnTo>
                    <a:pt x="4272280" y="677545"/>
                  </a:lnTo>
                  <a:cubicBezTo>
                    <a:pt x="4272280" y="758317"/>
                    <a:pt x="4205224" y="823214"/>
                    <a:pt x="4123182" y="823214"/>
                  </a:cubicBezTo>
                  <a:lnTo>
                    <a:pt x="4123182" y="810514"/>
                  </a:lnTo>
                  <a:lnTo>
                    <a:pt x="4123182" y="823214"/>
                  </a:lnTo>
                  <a:lnTo>
                    <a:pt x="149098" y="823214"/>
                  </a:lnTo>
                  <a:lnTo>
                    <a:pt x="149098" y="810514"/>
                  </a:lnTo>
                  <a:lnTo>
                    <a:pt x="149098" y="823214"/>
                  </a:lnTo>
                  <a:cubicBezTo>
                    <a:pt x="67056" y="823214"/>
                    <a:pt x="0" y="758190"/>
                    <a:pt x="0" y="677545"/>
                  </a:cubicBezTo>
                  <a:lnTo>
                    <a:pt x="0" y="145669"/>
                  </a:lnTo>
                  <a:lnTo>
                    <a:pt x="12700" y="145669"/>
                  </a:lnTo>
                  <a:lnTo>
                    <a:pt x="0" y="145669"/>
                  </a:lnTo>
                  <a:moveTo>
                    <a:pt x="25400" y="145669"/>
                  </a:moveTo>
                  <a:lnTo>
                    <a:pt x="25400" y="677545"/>
                  </a:lnTo>
                  <a:lnTo>
                    <a:pt x="12700" y="677545"/>
                  </a:lnTo>
                  <a:lnTo>
                    <a:pt x="25400" y="677545"/>
                  </a:lnTo>
                  <a:cubicBezTo>
                    <a:pt x="25400" y="743712"/>
                    <a:pt x="80518" y="797814"/>
                    <a:pt x="149098" y="797814"/>
                  </a:cubicBezTo>
                  <a:lnTo>
                    <a:pt x="4123182" y="797814"/>
                  </a:lnTo>
                  <a:cubicBezTo>
                    <a:pt x="4191762" y="797814"/>
                    <a:pt x="4246880" y="743712"/>
                    <a:pt x="4246880" y="677545"/>
                  </a:cubicBezTo>
                  <a:lnTo>
                    <a:pt x="4246880" y="145669"/>
                  </a:lnTo>
                  <a:cubicBezTo>
                    <a:pt x="4246880" y="79502"/>
                    <a:pt x="4191762" y="25400"/>
                    <a:pt x="4123182" y="25400"/>
                  </a:cubicBezTo>
                  <a:lnTo>
                    <a:pt x="149098" y="25400"/>
                  </a:lnTo>
                  <a:lnTo>
                    <a:pt x="149098" y="12700"/>
                  </a:lnTo>
                  <a:lnTo>
                    <a:pt x="149098" y="25400"/>
                  </a:lnTo>
                  <a:cubicBezTo>
                    <a:pt x="80518" y="25400"/>
                    <a:pt x="25400" y="79502"/>
                    <a:pt x="25400" y="145669"/>
                  </a:cubicBezTo>
                  <a:close/>
                </a:path>
              </a:pathLst>
            </a:custGeom>
            <a:solidFill>
              <a:srgbClr val="70AD47"/>
            </a:solidFill>
          </p:spPr>
        </p:sp>
        <p:sp>
          <p:nvSpPr>
            <p:cNvPr name="TextBox 15" id="15"/>
            <p:cNvSpPr txBox="true"/>
            <p:nvPr/>
          </p:nvSpPr>
          <p:spPr>
            <a:xfrm>
              <a:off x="0" y="-57150"/>
              <a:ext cx="4272280" cy="880306"/>
            </a:xfrm>
            <a:prstGeom prst="rect">
              <a:avLst/>
            </a:prstGeom>
          </p:spPr>
          <p:txBody>
            <a:bodyPr anchor="ctr" rtlCol="false" tIns="50800" lIns="50800" bIns="50800" rIns="50800"/>
            <a:lstStyle/>
            <a:p>
              <a:pPr algn="ctr">
                <a:lnSpc>
                  <a:spcPts val="3240"/>
                </a:lnSpc>
              </a:pPr>
              <a:r>
                <a:rPr lang="en-US" sz="2700">
                  <a:solidFill>
                    <a:srgbClr val="000000"/>
                  </a:solidFill>
                  <a:latin typeface="Calibri (MS)"/>
                  <a:ea typeface="Calibri (MS)"/>
                  <a:cs typeface="Calibri (MS)"/>
                  <a:sym typeface="Calibri (MS)"/>
                </a:rPr>
                <a:t>Swim Transformer </a:t>
              </a:r>
            </a:p>
          </p:txBody>
        </p:sp>
      </p:grpSp>
      <p:grpSp>
        <p:nvGrpSpPr>
          <p:cNvPr name="Group 16" id="16"/>
          <p:cNvGrpSpPr/>
          <p:nvPr/>
        </p:nvGrpSpPr>
        <p:grpSpPr>
          <a:xfrm rot="0">
            <a:off x="3495675" y="8616315"/>
            <a:ext cx="4271010" cy="582930"/>
            <a:chOff x="0" y="0"/>
            <a:chExt cx="5694680" cy="777240"/>
          </a:xfrm>
        </p:grpSpPr>
        <p:sp>
          <p:nvSpPr>
            <p:cNvPr name="Freeform 17" id="17"/>
            <p:cNvSpPr/>
            <p:nvPr/>
          </p:nvSpPr>
          <p:spPr>
            <a:xfrm flipH="false" flipV="false" rot="0">
              <a:off x="12700" y="12700"/>
              <a:ext cx="5669280" cy="751840"/>
            </a:xfrm>
            <a:custGeom>
              <a:avLst/>
              <a:gdLst/>
              <a:ahLst/>
              <a:cxnLst/>
              <a:rect r="r" b="b" t="t" l="l"/>
              <a:pathLst>
                <a:path h="751840" w="5669280">
                  <a:moveTo>
                    <a:pt x="0" y="125349"/>
                  </a:moveTo>
                  <a:cubicBezTo>
                    <a:pt x="0" y="56134"/>
                    <a:pt x="57785" y="0"/>
                    <a:pt x="128905" y="0"/>
                  </a:cubicBezTo>
                  <a:lnTo>
                    <a:pt x="5540375" y="0"/>
                  </a:lnTo>
                  <a:cubicBezTo>
                    <a:pt x="5611622" y="0"/>
                    <a:pt x="5669280" y="56134"/>
                    <a:pt x="5669280" y="125349"/>
                  </a:cubicBezTo>
                  <a:lnTo>
                    <a:pt x="5669280" y="626491"/>
                  </a:lnTo>
                  <a:cubicBezTo>
                    <a:pt x="5669280" y="695706"/>
                    <a:pt x="5611495" y="751840"/>
                    <a:pt x="5540375" y="751840"/>
                  </a:cubicBezTo>
                  <a:lnTo>
                    <a:pt x="128905" y="751840"/>
                  </a:lnTo>
                  <a:cubicBezTo>
                    <a:pt x="57785" y="751840"/>
                    <a:pt x="0" y="695706"/>
                    <a:pt x="0" y="626491"/>
                  </a:cubicBezTo>
                  <a:close/>
                </a:path>
              </a:pathLst>
            </a:custGeom>
            <a:solidFill>
              <a:srgbClr val="FFFFFF"/>
            </a:solidFill>
          </p:spPr>
        </p:sp>
        <p:sp>
          <p:nvSpPr>
            <p:cNvPr name="Freeform 18" id="18"/>
            <p:cNvSpPr/>
            <p:nvPr/>
          </p:nvSpPr>
          <p:spPr>
            <a:xfrm flipH="false" flipV="false" rot="0">
              <a:off x="0" y="0"/>
              <a:ext cx="5694680" cy="777240"/>
            </a:xfrm>
            <a:custGeom>
              <a:avLst/>
              <a:gdLst/>
              <a:ahLst/>
              <a:cxnLst/>
              <a:rect r="r" b="b" t="t" l="l"/>
              <a:pathLst>
                <a:path h="777240" w="5694680">
                  <a:moveTo>
                    <a:pt x="0" y="138049"/>
                  </a:moveTo>
                  <a:cubicBezTo>
                    <a:pt x="0" y="61468"/>
                    <a:pt x="63754" y="0"/>
                    <a:pt x="141605" y="0"/>
                  </a:cubicBezTo>
                  <a:lnTo>
                    <a:pt x="5553075" y="0"/>
                  </a:lnTo>
                  <a:lnTo>
                    <a:pt x="5553075" y="12700"/>
                  </a:lnTo>
                  <a:lnTo>
                    <a:pt x="5553075" y="0"/>
                  </a:lnTo>
                  <a:cubicBezTo>
                    <a:pt x="5630926" y="0"/>
                    <a:pt x="5694680" y="61468"/>
                    <a:pt x="5694680" y="138049"/>
                  </a:cubicBezTo>
                  <a:lnTo>
                    <a:pt x="5681980" y="138049"/>
                  </a:lnTo>
                  <a:lnTo>
                    <a:pt x="5694680" y="138049"/>
                  </a:lnTo>
                  <a:lnTo>
                    <a:pt x="5694680" y="639191"/>
                  </a:lnTo>
                  <a:lnTo>
                    <a:pt x="5681980" y="639191"/>
                  </a:lnTo>
                  <a:lnTo>
                    <a:pt x="5694680" y="639191"/>
                  </a:lnTo>
                  <a:cubicBezTo>
                    <a:pt x="5694680" y="715772"/>
                    <a:pt x="5630926" y="777240"/>
                    <a:pt x="5553075" y="777240"/>
                  </a:cubicBezTo>
                  <a:lnTo>
                    <a:pt x="5553075" y="764540"/>
                  </a:lnTo>
                  <a:lnTo>
                    <a:pt x="5553075" y="777240"/>
                  </a:lnTo>
                  <a:lnTo>
                    <a:pt x="141605" y="777240"/>
                  </a:lnTo>
                  <a:lnTo>
                    <a:pt x="141605" y="764540"/>
                  </a:lnTo>
                  <a:lnTo>
                    <a:pt x="141605" y="777240"/>
                  </a:lnTo>
                  <a:cubicBezTo>
                    <a:pt x="63754" y="777240"/>
                    <a:pt x="0" y="715772"/>
                    <a:pt x="0" y="639191"/>
                  </a:cubicBezTo>
                  <a:lnTo>
                    <a:pt x="0" y="138049"/>
                  </a:lnTo>
                  <a:lnTo>
                    <a:pt x="12700" y="138049"/>
                  </a:lnTo>
                  <a:lnTo>
                    <a:pt x="0" y="138049"/>
                  </a:lnTo>
                  <a:moveTo>
                    <a:pt x="25400" y="138049"/>
                  </a:moveTo>
                  <a:lnTo>
                    <a:pt x="25400" y="639191"/>
                  </a:lnTo>
                  <a:lnTo>
                    <a:pt x="12700" y="639191"/>
                  </a:lnTo>
                  <a:lnTo>
                    <a:pt x="25400" y="639191"/>
                  </a:lnTo>
                  <a:cubicBezTo>
                    <a:pt x="25400" y="701040"/>
                    <a:pt x="77089" y="751840"/>
                    <a:pt x="141605" y="751840"/>
                  </a:cubicBezTo>
                  <a:lnTo>
                    <a:pt x="5553075" y="751840"/>
                  </a:lnTo>
                  <a:cubicBezTo>
                    <a:pt x="5617591" y="751840"/>
                    <a:pt x="5669280" y="701040"/>
                    <a:pt x="5669280" y="639191"/>
                  </a:cubicBezTo>
                  <a:lnTo>
                    <a:pt x="5669280" y="138049"/>
                  </a:lnTo>
                  <a:cubicBezTo>
                    <a:pt x="5669280" y="76200"/>
                    <a:pt x="5617591" y="25400"/>
                    <a:pt x="5553075" y="25400"/>
                  </a:cubicBezTo>
                  <a:lnTo>
                    <a:pt x="141605" y="25400"/>
                  </a:lnTo>
                  <a:lnTo>
                    <a:pt x="141605" y="12700"/>
                  </a:lnTo>
                  <a:lnTo>
                    <a:pt x="141605" y="25400"/>
                  </a:lnTo>
                  <a:cubicBezTo>
                    <a:pt x="77089" y="25400"/>
                    <a:pt x="25400" y="76200"/>
                    <a:pt x="25400" y="138049"/>
                  </a:cubicBezTo>
                  <a:close/>
                </a:path>
              </a:pathLst>
            </a:custGeom>
            <a:solidFill>
              <a:srgbClr val="70AD47"/>
            </a:solidFill>
          </p:spPr>
        </p:sp>
        <p:sp>
          <p:nvSpPr>
            <p:cNvPr name="TextBox 19" id="19"/>
            <p:cNvSpPr txBox="true"/>
            <p:nvPr/>
          </p:nvSpPr>
          <p:spPr>
            <a:xfrm>
              <a:off x="0" y="-57150"/>
              <a:ext cx="5694680" cy="834390"/>
            </a:xfrm>
            <a:prstGeom prst="rect">
              <a:avLst/>
            </a:prstGeom>
          </p:spPr>
          <p:txBody>
            <a:bodyPr anchor="ctr" rtlCol="false" tIns="50800" lIns="50800" bIns="50800" rIns="50800"/>
            <a:lstStyle/>
            <a:p>
              <a:pPr algn="ctr">
                <a:lnSpc>
                  <a:spcPts val="3240"/>
                </a:lnSpc>
              </a:pPr>
              <a:r>
                <a:rPr lang="en-US" sz="2700">
                  <a:solidFill>
                    <a:srgbClr val="000000"/>
                  </a:solidFill>
                  <a:latin typeface="Calibri (MS)"/>
                  <a:ea typeface="Calibri (MS)"/>
                  <a:cs typeface="Calibri (MS)"/>
                  <a:sym typeface="Calibri (MS)"/>
                </a:rPr>
                <a:t>U –Net++</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DAGkrmUXq4k</dc:identifier>
  <dcterms:modified xsi:type="dcterms:W3CDTF">2011-08-01T06:04:30Z</dcterms:modified>
  <cp:revision>1</cp:revision>
  <dc:title>paper_09.pptx</dc:title>
</cp:coreProperties>
</file>